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5"/>
  </p:notesMasterIdLst>
  <p:sldIdLst>
    <p:sldId id="256" r:id="rId2"/>
    <p:sldId id="257" r:id="rId3"/>
    <p:sldId id="259" r:id="rId4"/>
    <p:sldId id="284" r:id="rId5"/>
    <p:sldId id="260" r:id="rId6"/>
    <p:sldId id="288" r:id="rId7"/>
    <p:sldId id="280" r:id="rId8"/>
    <p:sldId id="290" r:id="rId9"/>
    <p:sldId id="286" r:id="rId10"/>
    <p:sldId id="289" r:id="rId11"/>
    <p:sldId id="291" r:id="rId12"/>
    <p:sldId id="264" r:id="rId13"/>
    <p:sldId id="265" r:id="rId14"/>
    <p:sldId id="283" r:id="rId15"/>
    <p:sldId id="266" r:id="rId16"/>
    <p:sldId id="273" r:id="rId17"/>
    <p:sldId id="258" r:id="rId18"/>
    <p:sldId id="277" r:id="rId19"/>
    <p:sldId id="278" r:id="rId20"/>
    <p:sldId id="282" r:id="rId21"/>
    <p:sldId id="285" r:id="rId22"/>
    <p:sldId id="275" r:id="rId23"/>
    <p:sldId id="276" r:id="rId24"/>
  </p:sldIdLst>
  <p:sldSz cx="9144000" cy="5143500" type="screen16x9"/>
  <p:notesSz cx="7010400" cy="9296400"/>
  <p:embeddedFontLst>
    <p:embeddedFont>
      <p:font typeface="Teko SemiBold" panose="020B0604020202020204" charset="0"/>
      <p:regular r:id="rId26"/>
      <p:bold r:id="rId27"/>
    </p:embeddedFont>
    <p:embeddedFont>
      <p:font typeface="Calibri" panose="020F0502020204030204" pitchFamily="34" charset="0"/>
      <p:regular r:id="rId28"/>
      <p:bold r:id="rId29"/>
      <p:italic r:id="rId30"/>
      <p:boldItalic r:id="rId31"/>
    </p:embeddedFont>
    <p:embeddedFont>
      <p:font typeface="Teko Medium" panose="020B0604020202020204" charset="0"/>
      <p:regular r:id="rId32"/>
      <p:bold r:id="rId33"/>
    </p:embeddedFont>
    <p:embeddedFont>
      <p:font typeface="Montserrat" panose="020B0604020202020204" charset="0"/>
      <p:regular r:id="rId34"/>
      <p:bold r:id="rId35"/>
      <p:italic r:id="rId36"/>
      <p:boldItalic r:id="rId37"/>
    </p:embeddedFont>
    <p:embeddedFont>
      <p:font typeface="Teko" panose="020B060402020202020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i1uh7pGQT7AmIstvUpOyCqL1NY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70" d="100"/>
          <a:sy n="170" d="100"/>
        </p:scale>
        <p:origin x="-96"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3e1e5e7183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23e1e5e7183_0_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5cfbd72461_0_8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5cfbd72461_0_8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37339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3e1e5e7183_0_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g23e1e5e7183_0_2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3f32518577_0_8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g23f32518577_0_8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3e1e5e7183_0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g23e1e5e7183_0_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dirty="0"/>
              <a:t>Deficit Spending is </a:t>
            </a:r>
            <a:r>
              <a:rPr lang="en" dirty="0" smtClean="0"/>
              <a:t>anticipated to occur in each of the five forecasted</a:t>
            </a:r>
            <a:r>
              <a:rPr lang="en" baseline="0" dirty="0" smtClean="0"/>
              <a:t> years</a:t>
            </a:r>
            <a:r>
              <a:rPr lang="en" dirty="0" smtClean="0"/>
              <a:t>. </a:t>
            </a:r>
            <a:r>
              <a:rPr lang="en" dirty="0"/>
              <a:t>Changes in state funding and future reappraisals will affect the districts revenue annually.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3e1e5e7183_0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g23e1e5e7183_0_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dirty="0"/>
              <a:t>Deficit Spending is </a:t>
            </a:r>
            <a:r>
              <a:rPr lang="en" dirty="0" smtClean="0"/>
              <a:t>anticipated to occur in each of the five forecasted</a:t>
            </a:r>
            <a:r>
              <a:rPr lang="en" baseline="0" dirty="0" smtClean="0"/>
              <a:t> years</a:t>
            </a:r>
            <a:r>
              <a:rPr lang="en" dirty="0" smtClean="0"/>
              <a:t>. </a:t>
            </a:r>
            <a:r>
              <a:rPr lang="en" dirty="0"/>
              <a:t>Changes in state funding and future reappraisals will affect the districts revenue annually.  </a:t>
            </a:r>
            <a:endParaRPr dirty="0"/>
          </a:p>
        </p:txBody>
      </p:sp>
    </p:spTree>
    <p:extLst>
      <p:ext uri="{BB962C8B-B14F-4D97-AF65-F5344CB8AC3E}">
        <p14:creationId xmlns:p14="http://schemas.microsoft.com/office/powerpoint/2010/main" val="3688077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93ce8152e9_0_3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293ce8152e9_0_37: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38421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3e1e5e7183_0_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g23e1e5e7183_0_1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1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7: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5cfbd72461_0_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5cfbd72461_0_1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753340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5cfbd72461_0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5cfbd72461_0_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413329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9622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504836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397954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Blu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ctrTitle"/>
          </p:nvPr>
        </p:nvSpPr>
        <p:spPr>
          <a:xfrm>
            <a:off x="311700" y="2907431"/>
            <a:ext cx="8520600" cy="640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6"/>
          <p:cNvSpPr txBox="1">
            <a:spLocks noGrp="1"/>
          </p:cNvSpPr>
          <p:nvPr>
            <p:ph type="subTitle" idx="1"/>
          </p:nvPr>
        </p:nvSpPr>
        <p:spPr>
          <a:xfrm>
            <a:off x="311700" y="3697906"/>
            <a:ext cx="8520600" cy="5622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3000"/>
              <a:buNone/>
              <a:defRPr sz="30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Quote">
  <p:cSld name="BIG_NUMBER_1">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774575" y="788100"/>
            <a:ext cx="6858000" cy="35673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6000"/>
              <a:buNone/>
              <a:defRPr sz="6000">
                <a:solidFill>
                  <a:schemeClr val="l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47" name="Google Shape;47;p25"/>
          <p:cNvSpPr txBox="1">
            <a:spLocks noGrp="1"/>
          </p:cNvSpPr>
          <p:nvPr>
            <p:ph type="sldNum" idx="12"/>
          </p:nvPr>
        </p:nvSpPr>
        <p:spPr>
          <a:xfrm>
            <a:off x="8" y="4505992"/>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Image &amp; Title">
  <p:cSld name="CAPTION_ONLY_1_1">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26"/>
          <p:cNvSpPr txBox="1">
            <a:spLocks noGrp="1"/>
          </p:cNvSpPr>
          <p:nvPr>
            <p:ph type="body" idx="1"/>
          </p:nvPr>
        </p:nvSpPr>
        <p:spPr>
          <a:xfrm>
            <a:off x="197700" y="4451725"/>
            <a:ext cx="6112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lt1"/>
              </a:buClr>
              <a:buSzPts val="2400"/>
              <a:buFont typeface="Teko Medium"/>
              <a:buNone/>
              <a:defRPr sz="2400" i="1">
                <a:solidFill>
                  <a:schemeClr val="lt1"/>
                </a:solidFill>
                <a:latin typeface="Teko Medium"/>
                <a:ea typeface="Teko Medium"/>
                <a:cs typeface="Teko Medium"/>
                <a:sym typeface="Teko Medium"/>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0" name="Google Shape;50;p26"/>
          <p:cNvSpPr txBox="1">
            <a:spLocks noGrp="1"/>
          </p:cNvSpPr>
          <p:nvPr>
            <p:ph type="sldNum" idx="12"/>
          </p:nvPr>
        </p:nvSpPr>
        <p:spPr>
          <a:xfrm>
            <a:off x="8472458" y="45574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51" name="Google Shape;51;p26"/>
          <p:cNvSpPr>
            <a:spLocks noGrp="1"/>
          </p:cNvSpPr>
          <p:nvPr>
            <p:ph type="pic" idx="2"/>
          </p:nvPr>
        </p:nvSpPr>
        <p:spPr>
          <a:xfrm>
            <a:off x="0" y="231750"/>
            <a:ext cx="9144000" cy="41406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Images &amp; Title">
  <p:cSld name="CAPTION_ONLY_1">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27"/>
          <p:cNvSpPr/>
          <p:nvPr/>
        </p:nvSpPr>
        <p:spPr>
          <a:xfrm>
            <a:off x="4057900" y="231775"/>
            <a:ext cx="1025700" cy="41406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7"/>
          <p:cNvSpPr txBox="1">
            <a:spLocks noGrp="1"/>
          </p:cNvSpPr>
          <p:nvPr>
            <p:ph type="body" idx="1"/>
          </p:nvPr>
        </p:nvSpPr>
        <p:spPr>
          <a:xfrm>
            <a:off x="197700" y="4451725"/>
            <a:ext cx="6112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lt1"/>
              </a:buClr>
              <a:buSzPts val="2400"/>
              <a:buFont typeface="Teko Medium"/>
              <a:buNone/>
              <a:defRPr sz="2400" i="1">
                <a:solidFill>
                  <a:schemeClr val="lt1"/>
                </a:solidFill>
                <a:latin typeface="Teko Medium"/>
                <a:ea typeface="Teko Medium"/>
                <a:cs typeface="Teko Medium"/>
                <a:sym typeface="Teko Medium"/>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5" name="Google Shape;55;p27"/>
          <p:cNvSpPr txBox="1">
            <a:spLocks noGrp="1"/>
          </p:cNvSpPr>
          <p:nvPr>
            <p:ph type="sldNum" idx="12"/>
          </p:nvPr>
        </p:nvSpPr>
        <p:spPr>
          <a:xfrm>
            <a:off x="8472458" y="4505992"/>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56" name="Google Shape;56;p27"/>
          <p:cNvSpPr>
            <a:spLocks noGrp="1"/>
          </p:cNvSpPr>
          <p:nvPr>
            <p:ph type="pic" idx="2"/>
          </p:nvPr>
        </p:nvSpPr>
        <p:spPr>
          <a:xfrm>
            <a:off x="0" y="231750"/>
            <a:ext cx="4547400" cy="4140600"/>
          </a:xfrm>
          <a:prstGeom prst="rect">
            <a:avLst/>
          </a:prstGeom>
          <a:noFill/>
          <a:ln>
            <a:noFill/>
          </a:ln>
        </p:spPr>
      </p:sp>
      <p:sp>
        <p:nvSpPr>
          <p:cNvPr id="57" name="Google Shape;57;p27"/>
          <p:cNvSpPr>
            <a:spLocks noGrp="1"/>
          </p:cNvSpPr>
          <p:nvPr>
            <p:ph type="pic" idx="3"/>
          </p:nvPr>
        </p:nvSpPr>
        <p:spPr>
          <a:xfrm>
            <a:off x="4596600" y="231750"/>
            <a:ext cx="4547400" cy="41406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 You Side">
  <p:cSld name="BIG_NUMBER_1_1">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28"/>
          <p:cNvSpPr txBox="1">
            <a:spLocks noGrp="1"/>
          </p:cNvSpPr>
          <p:nvPr>
            <p:ph type="title"/>
          </p:nvPr>
        </p:nvSpPr>
        <p:spPr>
          <a:xfrm>
            <a:off x="526950" y="657625"/>
            <a:ext cx="8090100" cy="35673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6000"/>
              <a:buNone/>
              <a:defRPr sz="6000">
                <a:solidFill>
                  <a:schemeClr val="l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0"/>
        <p:cNvGrpSpPr/>
        <p:nvPr/>
      </p:nvGrpSpPr>
      <p:grpSpPr>
        <a:xfrm>
          <a:off x="0" y="0"/>
          <a:ext cx="0" cy="0"/>
          <a:chOff x="0" y="0"/>
          <a:chExt cx="0" cy="0"/>
        </a:xfrm>
      </p:grpSpPr>
      <p:sp>
        <p:nvSpPr>
          <p:cNvPr id="61" name="Google Shape;61;p29"/>
          <p:cNvSpPr txBox="1">
            <a:spLocks noGrp="1"/>
          </p:cNvSpPr>
          <p:nvPr>
            <p:ph type="title"/>
          </p:nvPr>
        </p:nvSpPr>
        <p:spPr>
          <a:xfrm>
            <a:off x="214100" y="132750"/>
            <a:ext cx="6069000" cy="59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004A98"/>
              </a:buClr>
              <a:buSzPts val="2400"/>
              <a:buFont typeface="Teko Medium"/>
              <a:buNone/>
              <a:defRPr>
                <a:solidFill>
                  <a:srgbClr val="004A98"/>
                </a:solidFill>
                <a:latin typeface="Teko Medium"/>
                <a:ea typeface="Teko Medium"/>
                <a:cs typeface="Teko Medium"/>
                <a:sym typeface="Teko Medium"/>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
        <p:nvSpPr>
          <p:cNvPr id="62" name="Google Shape;62;p2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63" name="Google Shape;63;p2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64" name="Google Shape;64;p29"/>
          <p:cNvSpPr txBox="1">
            <a:spLocks noGrp="1"/>
          </p:cNvSpPr>
          <p:nvPr>
            <p:ph type="sldNum" idx="12"/>
          </p:nvPr>
        </p:nvSpPr>
        <p:spPr>
          <a:xfrm>
            <a:off x="8472458" y="4505992"/>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31"/>
          <p:cNvSpPr txBox="1">
            <a:spLocks noGrp="1"/>
          </p:cNvSpPr>
          <p:nvPr>
            <p:ph type="sldNum" idx="12"/>
          </p:nvPr>
        </p:nvSpPr>
        <p:spPr>
          <a:xfrm>
            <a:off x="8472458" y="4505992"/>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Black">
  <p:cSld name="TITLE_1">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17"/>
          <p:cNvSpPr txBox="1">
            <a:spLocks noGrp="1"/>
          </p:cNvSpPr>
          <p:nvPr>
            <p:ph type="ctrTitle"/>
          </p:nvPr>
        </p:nvSpPr>
        <p:spPr>
          <a:xfrm>
            <a:off x="311700" y="2907431"/>
            <a:ext cx="8520600" cy="640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4" name="Google Shape;14;p17"/>
          <p:cNvSpPr txBox="1">
            <a:spLocks noGrp="1"/>
          </p:cNvSpPr>
          <p:nvPr>
            <p:ph type="subTitle" idx="1"/>
          </p:nvPr>
        </p:nvSpPr>
        <p:spPr>
          <a:xfrm>
            <a:off x="311700" y="3697906"/>
            <a:ext cx="8520600" cy="5622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3000"/>
              <a:buNone/>
              <a:defRPr sz="30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Blue" type="secHead">
  <p:cSld name="SECTION_HEADER">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8"/>
          <p:cNvSpPr txBox="1">
            <a:spLocks noGrp="1"/>
          </p:cNvSpPr>
          <p:nvPr>
            <p:ph type="title"/>
          </p:nvPr>
        </p:nvSpPr>
        <p:spPr>
          <a:xfrm>
            <a:off x="311700" y="26684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3800"/>
              <a:buFont typeface="Teko Medium"/>
              <a:buNone/>
              <a:defRPr sz="3800">
                <a:solidFill>
                  <a:schemeClr val="lt1"/>
                </a:solidFill>
                <a:latin typeface="Teko Medium"/>
                <a:ea typeface="Teko Medium"/>
                <a:cs typeface="Teko Medium"/>
                <a:sym typeface="Teko Medium"/>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Black">
  <p:cSld name="SECTION_HEADER_1">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311700" y="26684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3800"/>
              <a:buFont typeface="Teko Medium"/>
              <a:buNone/>
              <a:defRPr sz="3800">
                <a:solidFill>
                  <a:schemeClr val="lt1"/>
                </a:solidFill>
                <a:latin typeface="Teko Medium"/>
                <a:ea typeface="Teko Medium"/>
                <a:cs typeface="Teko Medium"/>
                <a:sym typeface="Teko Medium"/>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20"/>
          <p:cNvSpPr txBox="1">
            <a:spLocks noGrp="1"/>
          </p:cNvSpPr>
          <p:nvPr>
            <p:ph type="title"/>
          </p:nvPr>
        </p:nvSpPr>
        <p:spPr>
          <a:xfrm>
            <a:off x="214100" y="132750"/>
            <a:ext cx="6069000" cy="59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400"/>
              <a:buFont typeface="Teko Medium"/>
              <a:buNone/>
              <a:defRPr>
                <a:latin typeface="Teko Medium"/>
                <a:ea typeface="Teko Medium"/>
                <a:cs typeface="Teko Medium"/>
                <a:sym typeface="Teko Medium"/>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
        <p:nvSpPr>
          <p:cNvPr id="21" name="Google Shape;21;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2" name="Google Shape;22;p20"/>
          <p:cNvSpPr txBox="1">
            <a:spLocks noGrp="1"/>
          </p:cNvSpPr>
          <p:nvPr>
            <p:ph type="sldNum" idx="12"/>
          </p:nvPr>
        </p:nvSpPr>
        <p:spPr>
          <a:xfrm>
            <a:off x="8472458" y="4505992"/>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with Image">
  <p:cSld name="ONE_COLUMN_TEXT">
    <p:spTree>
      <p:nvGrpSpPr>
        <p:cNvPr id="1" name="Shape 23"/>
        <p:cNvGrpSpPr/>
        <p:nvPr/>
      </p:nvGrpSpPr>
      <p:grpSpPr>
        <a:xfrm>
          <a:off x="0" y="0"/>
          <a:ext cx="0" cy="0"/>
          <a:chOff x="0" y="0"/>
          <a:chExt cx="0" cy="0"/>
        </a:xfrm>
      </p:grpSpPr>
      <p:sp>
        <p:nvSpPr>
          <p:cNvPr id="24" name="Google Shape;24;p21"/>
          <p:cNvSpPr txBox="1">
            <a:spLocks noGrp="1"/>
          </p:cNvSpPr>
          <p:nvPr>
            <p:ph type="body" idx="1"/>
          </p:nvPr>
        </p:nvSpPr>
        <p:spPr>
          <a:xfrm>
            <a:off x="311700" y="1389600"/>
            <a:ext cx="4412400" cy="35145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 name="Google Shape;25;p21"/>
          <p:cNvSpPr txBox="1">
            <a:spLocks noGrp="1"/>
          </p:cNvSpPr>
          <p:nvPr>
            <p:ph type="sldNum" idx="12"/>
          </p:nvPr>
        </p:nvSpPr>
        <p:spPr>
          <a:xfrm>
            <a:off x="8472458" y="4505992"/>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6" name="Google Shape;26;p21"/>
          <p:cNvSpPr txBox="1">
            <a:spLocks noGrp="1"/>
          </p:cNvSpPr>
          <p:nvPr>
            <p:ph type="title"/>
          </p:nvPr>
        </p:nvSpPr>
        <p:spPr>
          <a:xfrm>
            <a:off x="214100" y="132750"/>
            <a:ext cx="6069000" cy="59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004A98"/>
              </a:buClr>
              <a:buSzPts val="2400"/>
              <a:buFont typeface="Teko Medium"/>
              <a:buNone/>
              <a:defRPr>
                <a:solidFill>
                  <a:srgbClr val="004A98"/>
                </a:solidFill>
                <a:latin typeface="Teko Medium"/>
                <a:ea typeface="Teko Medium"/>
                <a:cs typeface="Teko Medium"/>
                <a:sym typeface="Teko Medium"/>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
        <p:nvSpPr>
          <p:cNvPr id="27" name="Google Shape;27;p21"/>
          <p:cNvSpPr>
            <a:spLocks noGrp="1"/>
          </p:cNvSpPr>
          <p:nvPr>
            <p:ph type="pic" idx="2"/>
          </p:nvPr>
        </p:nvSpPr>
        <p:spPr>
          <a:xfrm>
            <a:off x="4724100" y="904575"/>
            <a:ext cx="3423600" cy="40068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with Image 2">
  <p:cSld name="SECTION_TITLE_AND_DESCRIPTION">
    <p:spTree>
      <p:nvGrpSpPr>
        <p:cNvPr id="1" name="Shape 28"/>
        <p:cNvGrpSpPr/>
        <p:nvPr/>
      </p:nvGrpSpPr>
      <p:grpSpPr>
        <a:xfrm>
          <a:off x="0" y="0"/>
          <a:ext cx="0" cy="0"/>
          <a:chOff x="0" y="0"/>
          <a:chExt cx="0" cy="0"/>
        </a:xfrm>
      </p:grpSpPr>
      <p:sp>
        <p:nvSpPr>
          <p:cNvPr id="29" name="Google Shape;29;p22"/>
          <p:cNvSpPr>
            <a:spLocks noGrp="1"/>
          </p:cNvSpPr>
          <p:nvPr>
            <p:ph type="pic" idx="2"/>
          </p:nvPr>
        </p:nvSpPr>
        <p:spPr>
          <a:xfrm>
            <a:off x="0" y="909475"/>
            <a:ext cx="4386600" cy="3998400"/>
          </a:xfrm>
          <a:prstGeom prst="rect">
            <a:avLst/>
          </a:prstGeom>
          <a:noFill/>
          <a:ln>
            <a:noFill/>
          </a:ln>
        </p:spPr>
      </p:sp>
      <p:sp>
        <p:nvSpPr>
          <p:cNvPr id="30" name="Google Shape;30;p22"/>
          <p:cNvSpPr txBox="1">
            <a:spLocks noGrp="1"/>
          </p:cNvSpPr>
          <p:nvPr>
            <p:ph type="body" idx="1"/>
          </p:nvPr>
        </p:nvSpPr>
        <p:spPr>
          <a:xfrm>
            <a:off x="4589850" y="1173900"/>
            <a:ext cx="3571800" cy="3719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1" name="Google Shape;31;p22"/>
          <p:cNvSpPr txBox="1">
            <a:spLocks noGrp="1"/>
          </p:cNvSpPr>
          <p:nvPr>
            <p:ph type="sldNum" idx="12"/>
          </p:nvPr>
        </p:nvSpPr>
        <p:spPr>
          <a:xfrm>
            <a:off x="8472450" y="450600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22"/>
          <p:cNvSpPr txBox="1">
            <a:spLocks noGrp="1"/>
          </p:cNvSpPr>
          <p:nvPr>
            <p:ph type="title"/>
          </p:nvPr>
        </p:nvSpPr>
        <p:spPr>
          <a:xfrm>
            <a:off x="214100" y="132750"/>
            <a:ext cx="6069000" cy="59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004A98"/>
              </a:buClr>
              <a:buSzPts val="2400"/>
              <a:buFont typeface="Teko Medium"/>
              <a:buNone/>
              <a:defRPr>
                <a:solidFill>
                  <a:srgbClr val="004A98"/>
                </a:solidFill>
                <a:latin typeface="Teko Medium"/>
                <a:ea typeface="Teko Medium"/>
                <a:cs typeface="Teko Medium"/>
                <a:sym typeface="Teko Medium"/>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Body &amp; Big Stat" type="titleOnly">
  <p:cSld name="TITLE_ONLY">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214100" y="132750"/>
            <a:ext cx="6069000" cy="59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400"/>
              <a:buFont typeface="Teko Medium"/>
              <a:buNone/>
              <a:defRPr>
                <a:latin typeface="Teko Medium"/>
                <a:ea typeface="Teko Medium"/>
                <a:cs typeface="Teko Medium"/>
                <a:sym typeface="Teko Medium"/>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
        <p:nvSpPr>
          <p:cNvPr id="35" name="Google Shape;35;p23"/>
          <p:cNvSpPr txBox="1">
            <a:spLocks noGrp="1"/>
          </p:cNvSpPr>
          <p:nvPr>
            <p:ph type="sldNum" idx="12"/>
          </p:nvPr>
        </p:nvSpPr>
        <p:spPr>
          <a:xfrm>
            <a:off x="8472458" y="4505992"/>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36" name="Google Shape;36;p23"/>
          <p:cNvSpPr txBox="1">
            <a:spLocks noGrp="1"/>
          </p:cNvSpPr>
          <p:nvPr>
            <p:ph type="body" idx="1"/>
          </p:nvPr>
        </p:nvSpPr>
        <p:spPr>
          <a:xfrm>
            <a:off x="311700" y="1152475"/>
            <a:ext cx="41490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7" name="Google Shape;37;p23"/>
          <p:cNvSpPr txBox="1">
            <a:spLocks noGrp="1"/>
          </p:cNvSpPr>
          <p:nvPr>
            <p:ph type="subTitle" idx="2"/>
          </p:nvPr>
        </p:nvSpPr>
        <p:spPr>
          <a:xfrm>
            <a:off x="5053650" y="2946175"/>
            <a:ext cx="3307200" cy="673200"/>
          </a:xfrm>
          <a:prstGeom prst="rect">
            <a:avLst/>
          </a:prstGeom>
          <a:noFill/>
          <a:ln>
            <a:noFill/>
          </a:ln>
        </p:spPr>
        <p:txBody>
          <a:bodyPr spcFirstLastPara="1" wrap="square" lIns="91425" tIns="91425" rIns="91425" bIns="91425" anchor="ctr" anchorCtr="0">
            <a:normAutofit/>
          </a:bodyPr>
          <a:lstStyle>
            <a:lvl1pPr lvl="0" algn="ctr">
              <a:lnSpc>
                <a:spcPct val="115000"/>
              </a:lnSpc>
              <a:spcBef>
                <a:spcPts val="0"/>
              </a:spcBef>
              <a:spcAft>
                <a:spcPts val="0"/>
              </a:spcAft>
              <a:buSzPts val="1800"/>
              <a:buNone/>
              <a:defRPr b="1"/>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38" name="Google Shape;38;p23"/>
          <p:cNvSpPr txBox="1">
            <a:spLocks noGrp="1"/>
          </p:cNvSpPr>
          <p:nvPr>
            <p:ph type="title" idx="3"/>
          </p:nvPr>
        </p:nvSpPr>
        <p:spPr>
          <a:xfrm>
            <a:off x="5214950" y="1384625"/>
            <a:ext cx="3027300" cy="1793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9000"/>
              <a:buNone/>
              <a:defRPr sz="9000">
                <a:latin typeface="Teko"/>
                <a:ea typeface="Teko"/>
                <a:cs typeface="Teko"/>
                <a:sym typeface="Teko"/>
              </a:defRPr>
            </a:lvl1pPr>
            <a:lvl2pPr lvl="1" algn="l">
              <a:lnSpc>
                <a:spcPct val="100000"/>
              </a:lnSpc>
              <a:spcBef>
                <a:spcPts val="0"/>
              </a:spcBef>
              <a:spcAft>
                <a:spcPts val="0"/>
              </a:spcAft>
              <a:buSzPts val="4500"/>
              <a:buNone/>
              <a:defRPr sz="4500">
                <a:latin typeface="Montserrat"/>
                <a:ea typeface="Montserrat"/>
                <a:cs typeface="Montserrat"/>
                <a:sym typeface="Montserrat"/>
              </a:defRPr>
            </a:lvl2pPr>
            <a:lvl3pPr lvl="2" algn="l">
              <a:lnSpc>
                <a:spcPct val="100000"/>
              </a:lnSpc>
              <a:spcBef>
                <a:spcPts val="0"/>
              </a:spcBef>
              <a:spcAft>
                <a:spcPts val="0"/>
              </a:spcAft>
              <a:buSzPts val="4500"/>
              <a:buNone/>
              <a:defRPr sz="4500">
                <a:latin typeface="Montserrat"/>
                <a:ea typeface="Montserrat"/>
                <a:cs typeface="Montserrat"/>
                <a:sym typeface="Montserrat"/>
              </a:defRPr>
            </a:lvl3pPr>
            <a:lvl4pPr lvl="3" algn="l">
              <a:lnSpc>
                <a:spcPct val="100000"/>
              </a:lnSpc>
              <a:spcBef>
                <a:spcPts val="0"/>
              </a:spcBef>
              <a:spcAft>
                <a:spcPts val="0"/>
              </a:spcAft>
              <a:buSzPts val="4500"/>
              <a:buNone/>
              <a:defRPr sz="4500">
                <a:latin typeface="Montserrat"/>
                <a:ea typeface="Montserrat"/>
                <a:cs typeface="Montserrat"/>
                <a:sym typeface="Montserrat"/>
              </a:defRPr>
            </a:lvl4pPr>
            <a:lvl5pPr lvl="4" algn="l">
              <a:lnSpc>
                <a:spcPct val="100000"/>
              </a:lnSpc>
              <a:spcBef>
                <a:spcPts val="0"/>
              </a:spcBef>
              <a:spcAft>
                <a:spcPts val="0"/>
              </a:spcAft>
              <a:buSzPts val="4500"/>
              <a:buNone/>
              <a:defRPr sz="4500">
                <a:latin typeface="Montserrat"/>
                <a:ea typeface="Montserrat"/>
                <a:cs typeface="Montserrat"/>
                <a:sym typeface="Montserrat"/>
              </a:defRPr>
            </a:lvl5pPr>
            <a:lvl6pPr lvl="5" algn="l">
              <a:lnSpc>
                <a:spcPct val="100000"/>
              </a:lnSpc>
              <a:spcBef>
                <a:spcPts val="0"/>
              </a:spcBef>
              <a:spcAft>
                <a:spcPts val="0"/>
              </a:spcAft>
              <a:buSzPts val="4500"/>
              <a:buNone/>
              <a:defRPr sz="4500">
                <a:latin typeface="Montserrat"/>
                <a:ea typeface="Montserrat"/>
                <a:cs typeface="Montserrat"/>
                <a:sym typeface="Montserrat"/>
              </a:defRPr>
            </a:lvl6pPr>
            <a:lvl7pPr lvl="6" algn="l">
              <a:lnSpc>
                <a:spcPct val="100000"/>
              </a:lnSpc>
              <a:spcBef>
                <a:spcPts val="0"/>
              </a:spcBef>
              <a:spcAft>
                <a:spcPts val="0"/>
              </a:spcAft>
              <a:buSzPts val="4500"/>
              <a:buNone/>
              <a:defRPr sz="4500">
                <a:latin typeface="Montserrat"/>
                <a:ea typeface="Montserrat"/>
                <a:cs typeface="Montserrat"/>
                <a:sym typeface="Montserrat"/>
              </a:defRPr>
            </a:lvl7pPr>
            <a:lvl8pPr lvl="7" algn="l">
              <a:lnSpc>
                <a:spcPct val="100000"/>
              </a:lnSpc>
              <a:spcBef>
                <a:spcPts val="0"/>
              </a:spcBef>
              <a:spcAft>
                <a:spcPts val="0"/>
              </a:spcAft>
              <a:buSzPts val="4500"/>
              <a:buNone/>
              <a:defRPr sz="4500">
                <a:latin typeface="Montserrat"/>
                <a:ea typeface="Montserrat"/>
                <a:cs typeface="Montserrat"/>
                <a:sym typeface="Montserrat"/>
              </a:defRPr>
            </a:lvl8pPr>
            <a:lvl9pPr lvl="8" algn="l">
              <a:lnSpc>
                <a:spcPct val="100000"/>
              </a:lnSpc>
              <a:spcBef>
                <a:spcPts val="0"/>
              </a:spcBef>
              <a:spcAft>
                <a:spcPts val="0"/>
              </a:spcAft>
              <a:buSzPts val="4500"/>
              <a:buNone/>
              <a:defRPr sz="4500">
                <a:latin typeface="Montserrat"/>
                <a:ea typeface="Montserrat"/>
                <a:cs typeface="Montserrat"/>
                <a:sym typeface="Montserrat"/>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9"/>
        <p:cNvGrpSpPr/>
        <p:nvPr/>
      </p:nvGrpSpPr>
      <p:grpSpPr>
        <a:xfrm>
          <a:off x="0" y="0"/>
          <a:ext cx="0" cy="0"/>
          <a:chOff x="0" y="0"/>
          <a:chExt cx="0" cy="0"/>
        </a:xfrm>
      </p:grpSpPr>
      <p:sp>
        <p:nvSpPr>
          <p:cNvPr id="40" name="Google Shape;40;p24"/>
          <p:cNvSpPr/>
          <p:nvPr/>
        </p:nvSpPr>
        <p:spPr>
          <a:xfrm>
            <a:off x="4609075" y="-12350"/>
            <a:ext cx="4534800" cy="5155800"/>
          </a:xfrm>
          <a:prstGeom prst="rect">
            <a:avLst/>
          </a:prstGeom>
          <a:solidFill>
            <a:srgbClr val="004A9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24"/>
          <p:cNvSpPr>
            <a:spLocks noGrp="1"/>
          </p:cNvSpPr>
          <p:nvPr>
            <p:ph type="pic" idx="2"/>
          </p:nvPr>
        </p:nvSpPr>
        <p:spPr>
          <a:xfrm>
            <a:off x="0" y="-24725"/>
            <a:ext cx="4665000" cy="5168100"/>
          </a:xfrm>
          <a:prstGeom prst="rect">
            <a:avLst/>
          </a:prstGeom>
          <a:noFill/>
          <a:ln>
            <a:noFill/>
          </a:ln>
        </p:spPr>
      </p:sp>
      <p:sp>
        <p:nvSpPr>
          <p:cNvPr id="42" name="Google Shape;42;p24"/>
          <p:cNvSpPr txBox="1">
            <a:spLocks noGrp="1"/>
          </p:cNvSpPr>
          <p:nvPr>
            <p:ph type="title" hasCustomPrompt="1"/>
          </p:nvPr>
        </p:nvSpPr>
        <p:spPr>
          <a:xfrm>
            <a:off x="4905575" y="1106125"/>
            <a:ext cx="39912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2000"/>
              <a:buNone/>
              <a:defRPr sz="12000">
                <a:solidFill>
                  <a:schemeClr val="l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3" name="Google Shape;43;p24"/>
          <p:cNvSpPr txBox="1">
            <a:spLocks noGrp="1"/>
          </p:cNvSpPr>
          <p:nvPr>
            <p:ph type="body" idx="1"/>
          </p:nvPr>
        </p:nvSpPr>
        <p:spPr>
          <a:xfrm>
            <a:off x="4905625" y="3152225"/>
            <a:ext cx="39912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Clr>
                <a:schemeClr val="lt1"/>
              </a:buClr>
              <a:buSzPts val="1800"/>
              <a:buChar char="●"/>
              <a:defRPr>
                <a:solidFill>
                  <a:schemeClr val="lt1"/>
                </a:solidFill>
              </a:defRPr>
            </a:lvl1pPr>
            <a:lvl2pPr marL="914400" lvl="1" indent="-317500" algn="ctr">
              <a:lnSpc>
                <a:spcPct val="115000"/>
              </a:lnSpc>
              <a:spcBef>
                <a:spcPts val="0"/>
              </a:spcBef>
              <a:spcAft>
                <a:spcPts val="0"/>
              </a:spcAft>
              <a:buClr>
                <a:schemeClr val="lt1"/>
              </a:buClr>
              <a:buSzPts val="1400"/>
              <a:buChar char="○"/>
              <a:defRPr>
                <a:solidFill>
                  <a:schemeClr val="lt1"/>
                </a:solidFill>
              </a:defRPr>
            </a:lvl2pPr>
            <a:lvl3pPr marL="1371600" lvl="2" indent="-317500" algn="ctr">
              <a:lnSpc>
                <a:spcPct val="115000"/>
              </a:lnSpc>
              <a:spcBef>
                <a:spcPts val="0"/>
              </a:spcBef>
              <a:spcAft>
                <a:spcPts val="0"/>
              </a:spcAft>
              <a:buClr>
                <a:schemeClr val="lt1"/>
              </a:buClr>
              <a:buSzPts val="1400"/>
              <a:buChar char="■"/>
              <a:defRPr>
                <a:solidFill>
                  <a:schemeClr val="lt1"/>
                </a:solidFill>
              </a:defRPr>
            </a:lvl3pPr>
            <a:lvl4pPr marL="1828800" lvl="3" indent="-317500" algn="ctr">
              <a:lnSpc>
                <a:spcPct val="115000"/>
              </a:lnSpc>
              <a:spcBef>
                <a:spcPts val="0"/>
              </a:spcBef>
              <a:spcAft>
                <a:spcPts val="0"/>
              </a:spcAft>
              <a:buClr>
                <a:schemeClr val="lt1"/>
              </a:buClr>
              <a:buSzPts val="1400"/>
              <a:buChar char="●"/>
              <a:defRPr>
                <a:solidFill>
                  <a:schemeClr val="lt1"/>
                </a:solidFill>
              </a:defRPr>
            </a:lvl4pPr>
            <a:lvl5pPr marL="2286000" lvl="4" indent="-317500" algn="ctr">
              <a:lnSpc>
                <a:spcPct val="115000"/>
              </a:lnSpc>
              <a:spcBef>
                <a:spcPts val="0"/>
              </a:spcBef>
              <a:spcAft>
                <a:spcPts val="0"/>
              </a:spcAft>
              <a:buClr>
                <a:schemeClr val="lt1"/>
              </a:buClr>
              <a:buSzPts val="1400"/>
              <a:buChar char="○"/>
              <a:defRPr>
                <a:solidFill>
                  <a:schemeClr val="lt1"/>
                </a:solidFill>
              </a:defRPr>
            </a:lvl5pPr>
            <a:lvl6pPr marL="2743200" lvl="5" indent="-317500" algn="ctr">
              <a:lnSpc>
                <a:spcPct val="115000"/>
              </a:lnSpc>
              <a:spcBef>
                <a:spcPts val="0"/>
              </a:spcBef>
              <a:spcAft>
                <a:spcPts val="0"/>
              </a:spcAft>
              <a:buClr>
                <a:schemeClr val="lt1"/>
              </a:buClr>
              <a:buSzPts val="1400"/>
              <a:buChar char="■"/>
              <a:defRPr>
                <a:solidFill>
                  <a:schemeClr val="lt1"/>
                </a:solidFill>
              </a:defRPr>
            </a:lvl6pPr>
            <a:lvl7pPr marL="3200400" lvl="6" indent="-317500" algn="ctr">
              <a:lnSpc>
                <a:spcPct val="115000"/>
              </a:lnSpc>
              <a:spcBef>
                <a:spcPts val="0"/>
              </a:spcBef>
              <a:spcAft>
                <a:spcPts val="0"/>
              </a:spcAft>
              <a:buClr>
                <a:schemeClr val="lt1"/>
              </a:buClr>
              <a:buSzPts val="1400"/>
              <a:buChar char="●"/>
              <a:defRPr>
                <a:solidFill>
                  <a:schemeClr val="lt1"/>
                </a:solidFill>
              </a:defRPr>
            </a:lvl7pPr>
            <a:lvl8pPr marL="3657600" lvl="7" indent="-317500" algn="ctr">
              <a:lnSpc>
                <a:spcPct val="115000"/>
              </a:lnSpc>
              <a:spcBef>
                <a:spcPts val="0"/>
              </a:spcBef>
              <a:spcAft>
                <a:spcPts val="0"/>
              </a:spcAft>
              <a:buClr>
                <a:schemeClr val="lt1"/>
              </a:buClr>
              <a:buSzPts val="1400"/>
              <a:buChar char="○"/>
              <a:defRPr>
                <a:solidFill>
                  <a:schemeClr val="lt1"/>
                </a:solidFill>
              </a:defRPr>
            </a:lvl8pPr>
            <a:lvl9pPr marL="4114800" lvl="8" indent="-317500" algn="ctr">
              <a:lnSpc>
                <a:spcPct val="115000"/>
              </a:lnSpc>
              <a:spcBef>
                <a:spcPts val="0"/>
              </a:spcBef>
              <a:spcAft>
                <a:spcPts val="0"/>
              </a:spcAft>
              <a:buClr>
                <a:schemeClr val="lt1"/>
              </a:buClr>
              <a:buSzPts val="1400"/>
              <a:buChar char="■"/>
              <a:defRPr>
                <a:solidFill>
                  <a:schemeClr val="lt1"/>
                </a:solidFill>
              </a:defRPr>
            </a:lvl9pPr>
          </a:lstStyle>
          <a:p>
            <a:endParaRPr/>
          </a:p>
        </p:txBody>
      </p:sp>
      <p:sp>
        <p:nvSpPr>
          <p:cNvPr id="44" name="Google Shape;44;p24"/>
          <p:cNvSpPr txBox="1">
            <a:spLocks noGrp="1"/>
          </p:cNvSpPr>
          <p:nvPr>
            <p:ph type="sldNum" idx="12"/>
          </p:nvPr>
        </p:nvSpPr>
        <p:spPr>
          <a:xfrm>
            <a:off x="8472458" y="4505992"/>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7">
            <a:alphaModFix/>
          </a:blip>
          <a:stretch>
            <a:fillRect/>
          </a:stretch>
        </a:blip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214100" y="132750"/>
            <a:ext cx="6069000" cy="5934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004A98"/>
              </a:buClr>
              <a:buSzPts val="2400"/>
              <a:buFont typeface="Teko SemiBold"/>
              <a:buNone/>
              <a:defRPr sz="2400" b="0" i="1" u="none" strike="noStrike" cap="none">
                <a:solidFill>
                  <a:srgbClr val="004A98"/>
                </a:solidFill>
                <a:latin typeface="Teko SemiBold"/>
                <a:ea typeface="Teko SemiBold"/>
                <a:cs typeface="Teko SemiBold"/>
                <a:sym typeface="Teko SemiBold"/>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1pPr>
            <a:lvl2pPr marL="914400" marR="0" lvl="1" indent="-317500" algn="l" rtl="0">
              <a:lnSpc>
                <a:spcPct val="115000"/>
              </a:lnSpc>
              <a:spcBef>
                <a:spcPts val="0"/>
              </a:spcBef>
              <a:spcAft>
                <a:spcPts val="0"/>
              </a:spcAft>
              <a:buClr>
                <a:schemeClr val="dk1"/>
              </a:buClr>
              <a:buSzPts val="1400"/>
              <a:buFont typeface="Calibri"/>
              <a:buChar char="○"/>
              <a:defRPr sz="1400" b="0" i="0" u="none" strike="noStrike" cap="none">
                <a:solidFill>
                  <a:schemeClr val="dk1"/>
                </a:solidFill>
                <a:latin typeface="Calibri"/>
                <a:ea typeface="Calibri"/>
                <a:cs typeface="Calibri"/>
                <a:sym typeface="Calibri"/>
              </a:defRPr>
            </a:lvl2pPr>
            <a:lvl3pPr marL="1371600" marR="0" lvl="2" indent="-317500" algn="l" rtl="0">
              <a:lnSpc>
                <a:spcPct val="115000"/>
              </a:lnSpc>
              <a:spcBef>
                <a:spcPts val="0"/>
              </a:spcBef>
              <a:spcAft>
                <a:spcPts val="0"/>
              </a:spcAft>
              <a:buClr>
                <a:schemeClr val="dk1"/>
              </a:buClr>
              <a:buSzPts val="1400"/>
              <a:buFont typeface="Calibri"/>
              <a:buChar char="■"/>
              <a:defRPr sz="1400" b="0" i="0" u="none" strike="noStrike" cap="none">
                <a:solidFill>
                  <a:schemeClr val="dk1"/>
                </a:solidFill>
                <a:latin typeface="Calibri"/>
                <a:ea typeface="Calibri"/>
                <a:cs typeface="Calibri"/>
                <a:sym typeface="Calibri"/>
              </a:defRPr>
            </a:lvl3pPr>
            <a:lvl4pPr marL="1828800" marR="0" lvl="3" indent="-317500" algn="l" rtl="0">
              <a:lnSpc>
                <a:spcPct val="115000"/>
              </a:lnSpc>
              <a:spcBef>
                <a:spcPts val="0"/>
              </a:spcBef>
              <a:spcAft>
                <a:spcPts val="0"/>
              </a:spcAft>
              <a:buClr>
                <a:schemeClr val="dk1"/>
              </a:buClr>
              <a:buSzPts val="1400"/>
              <a:buFont typeface="Calibri"/>
              <a:buChar char="●"/>
              <a:defRPr sz="1400" b="0" i="0" u="none" strike="noStrike" cap="none">
                <a:solidFill>
                  <a:schemeClr val="dk1"/>
                </a:solidFill>
                <a:latin typeface="Calibri"/>
                <a:ea typeface="Calibri"/>
                <a:cs typeface="Calibri"/>
                <a:sym typeface="Calibri"/>
              </a:defRPr>
            </a:lvl4pPr>
            <a:lvl5pPr marL="2286000" marR="0" lvl="4" indent="-317500" algn="l" rtl="0">
              <a:lnSpc>
                <a:spcPct val="115000"/>
              </a:lnSpc>
              <a:spcBef>
                <a:spcPts val="0"/>
              </a:spcBef>
              <a:spcAft>
                <a:spcPts val="0"/>
              </a:spcAft>
              <a:buClr>
                <a:schemeClr val="dk1"/>
              </a:buClr>
              <a:buSzPts val="1400"/>
              <a:buFont typeface="Calibri"/>
              <a:buChar char="○"/>
              <a:defRPr sz="1400" b="0" i="0" u="none" strike="noStrike" cap="none">
                <a:solidFill>
                  <a:schemeClr val="dk1"/>
                </a:solidFill>
                <a:latin typeface="Calibri"/>
                <a:ea typeface="Calibri"/>
                <a:cs typeface="Calibri"/>
                <a:sym typeface="Calibri"/>
              </a:defRPr>
            </a:lvl5pPr>
            <a:lvl6pPr marL="2743200" marR="0" lvl="5" indent="-317500" algn="l" rtl="0">
              <a:lnSpc>
                <a:spcPct val="115000"/>
              </a:lnSpc>
              <a:spcBef>
                <a:spcPts val="0"/>
              </a:spcBef>
              <a:spcAft>
                <a:spcPts val="0"/>
              </a:spcAft>
              <a:buClr>
                <a:schemeClr val="dk1"/>
              </a:buClr>
              <a:buSzPts val="1400"/>
              <a:buFont typeface="Calibri"/>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15000"/>
              </a:lnSpc>
              <a:spcBef>
                <a:spcPts val="0"/>
              </a:spcBef>
              <a:spcAft>
                <a:spcPts val="0"/>
              </a:spcAft>
              <a:buClr>
                <a:schemeClr val="dk1"/>
              </a:buClr>
              <a:buSzPts val="1400"/>
              <a:buFont typeface="Calibri"/>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15000"/>
              </a:lnSpc>
              <a:spcBef>
                <a:spcPts val="0"/>
              </a:spcBef>
              <a:spcAft>
                <a:spcPts val="0"/>
              </a:spcAft>
              <a:buClr>
                <a:schemeClr val="dk1"/>
              </a:buClr>
              <a:buSzPts val="1400"/>
              <a:buFont typeface="Calibri"/>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15000"/>
              </a:lnSpc>
              <a:spcBef>
                <a:spcPts val="0"/>
              </a:spcBef>
              <a:spcAft>
                <a:spcPts val="0"/>
              </a:spcAft>
              <a:buClr>
                <a:schemeClr val="dk1"/>
              </a:buClr>
              <a:buSzPts val="1400"/>
              <a:buFont typeface="Calibri"/>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sldNum" idx="12"/>
          </p:nvPr>
        </p:nvSpPr>
        <p:spPr>
          <a:xfrm>
            <a:off x="8472458" y="4505992"/>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
          <p:cNvSpPr txBox="1">
            <a:spLocks noGrp="1"/>
          </p:cNvSpPr>
          <p:nvPr>
            <p:ph type="ctrTitle"/>
          </p:nvPr>
        </p:nvSpPr>
        <p:spPr>
          <a:xfrm>
            <a:off x="311700" y="2907431"/>
            <a:ext cx="8520600" cy="6408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Clr>
                <a:schemeClr val="dk1"/>
              </a:buClr>
              <a:buSzPts val="990"/>
              <a:buFont typeface="Arial"/>
              <a:buNone/>
            </a:pPr>
            <a:r>
              <a:rPr lang="en" dirty="0" smtClean="0"/>
              <a:t>November </a:t>
            </a:r>
            <a:r>
              <a:rPr lang="en" dirty="0"/>
              <a:t>2023 Forecast </a:t>
            </a:r>
            <a:r>
              <a:rPr lang="en" dirty="0" smtClean="0"/>
              <a:t> </a:t>
            </a:r>
            <a:endParaRPr dirty="0"/>
          </a:p>
        </p:txBody>
      </p:sp>
      <p:sp>
        <p:nvSpPr>
          <p:cNvPr id="75" name="Google Shape;75;p2"/>
          <p:cNvSpPr txBox="1">
            <a:spLocks noGrp="1"/>
          </p:cNvSpPr>
          <p:nvPr>
            <p:ph type="subTitle" idx="1"/>
          </p:nvPr>
        </p:nvSpPr>
        <p:spPr>
          <a:xfrm>
            <a:off x="311700" y="3697906"/>
            <a:ext cx="8520600" cy="562200"/>
          </a:xfrm>
          <a:prstGeom prst="rect">
            <a:avLst/>
          </a:prstGeom>
          <a:noFill/>
          <a:ln>
            <a:noFill/>
          </a:ln>
        </p:spPr>
        <p:txBody>
          <a:bodyPr spcFirstLastPara="1" wrap="square" lIns="91425" tIns="91425" rIns="91425" bIns="91425" anchor="t" anchorCtr="0">
            <a:normAutofit fontScale="92500" lnSpcReduction="20000"/>
          </a:bodyPr>
          <a:lstStyle/>
          <a:p>
            <a:pPr marL="0" lvl="0" indent="0" algn="ctr" rtl="0">
              <a:lnSpc>
                <a:spcPct val="100000"/>
              </a:lnSpc>
              <a:spcBef>
                <a:spcPts val="0"/>
              </a:spcBef>
              <a:spcAft>
                <a:spcPts val="0"/>
              </a:spcAft>
              <a:buClr>
                <a:schemeClr val="dk1"/>
              </a:buClr>
              <a:buSzPts val="1100"/>
              <a:buFont typeface="Arial"/>
              <a:buNone/>
            </a:pPr>
            <a:r>
              <a:rPr lang="en"/>
              <a:t>Terrah Stacy - Treasurer/CFO</a:t>
            </a:r>
            <a:endParaRPr/>
          </a:p>
        </p:txBody>
      </p:sp>
      <p:sp>
        <p:nvSpPr>
          <p:cNvPr id="76" name="Google Shape;76;p2"/>
          <p:cNvSpPr txBox="1">
            <a:spLocks noGrp="1"/>
          </p:cNvSpPr>
          <p:nvPr>
            <p:ph type="sldNum" idx="4294967295"/>
          </p:nvPr>
        </p:nvSpPr>
        <p:spPr>
          <a:xfrm>
            <a:off x="8472458" y="4505992"/>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1</a:t>
            </a:fl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8"/>
          <p:cNvSpPr txBox="1">
            <a:spLocks noGrp="1"/>
          </p:cNvSpPr>
          <p:nvPr>
            <p:ph type="body" idx="1"/>
          </p:nvPr>
        </p:nvSpPr>
        <p:spPr>
          <a:xfrm>
            <a:off x="311700" y="959425"/>
            <a:ext cx="3490200" cy="3891900"/>
          </a:xfrm>
          <a:prstGeom prst="rect">
            <a:avLst/>
          </a:prstGeom>
          <a:noFill/>
          <a:ln>
            <a:noFill/>
          </a:ln>
        </p:spPr>
        <p:txBody>
          <a:bodyPr spcFirstLastPara="1" wrap="square" lIns="91425" tIns="91425" rIns="91425" bIns="91425" anchor="t" anchorCtr="0">
            <a:noAutofit/>
          </a:bodyPr>
          <a:lstStyle/>
          <a:p>
            <a:pPr marL="457200" lvl="0" indent="-317500" algn="l" rtl="0">
              <a:lnSpc>
                <a:spcPct val="105000"/>
              </a:lnSpc>
              <a:spcBef>
                <a:spcPts val="0"/>
              </a:spcBef>
              <a:spcAft>
                <a:spcPts val="0"/>
              </a:spcAft>
              <a:buSzPts val="1400"/>
              <a:buChar char="●"/>
            </a:pPr>
            <a:r>
              <a:rPr lang="en"/>
              <a:t>State Funding has been largely flatlined over the last several years. </a:t>
            </a:r>
            <a:endParaRPr/>
          </a:p>
          <a:p>
            <a:pPr marL="457200" lvl="0" indent="-317500" algn="l" rtl="0">
              <a:lnSpc>
                <a:spcPct val="105000"/>
              </a:lnSpc>
              <a:spcBef>
                <a:spcPts val="0"/>
              </a:spcBef>
              <a:spcAft>
                <a:spcPts val="0"/>
              </a:spcAft>
              <a:buSzPts val="1400"/>
              <a:buChar char="●"/>
            </a:pPr>
            <a:r>
              <a:rPr lang="en"/>
              <a:t>What is the temporary aid guarantee? It guarantees no district will receive less than they did in FY21.</a:t>
            </a:r>
            <a:endParaRPr/>
          </a:p>
          <a:p>
            <a:pPr marL="457200" lvl="0" indent="-317500" algn="l" rtl="0">
              <a:lnSpc>
                <a:spcPct val="105000"/>
              </a:lnSpc>
              <a:spcBef>
                <a:spcPts val="0"/>
              </a:spcBef>
              <a:spcAft>
                <a:spcPts val="0"/>
              </a:spcAft>
              <a:buSzPts val="1400"/>
              <a:buChar char="●"/>
            </a:pPr>
            <a:r>
              <a:rPr lang="en"/>
              <a:t>Why costs have gone up between 10-40% on goods and services, we are receiving the same base state funding that we did nearly 3 years ago. </a:t>
            </a:r>
            <a:endParaRPr/>
          </a:p>
          <a:p>
            <a:pPr marL="457200" lvl="0" indent="-317500" algn="l" rtl="0">
              <a:lnSpc>
                <a:spcPct val="105000"/>
              </a:lnSpc>
              <a:spcBef>
                <a:spcPts val="0"/>
              </a:spcBef>
              <a:spcAft>
                <a:spcPts val="0"/>
              </a:spcAft>
              <a:buSzPts val="1400"/>
              <a:buChar char="●"/>
            </a:pPr>
            <a:r>
              <a:rPr lang="en"/>
              <a:t>159 of the 612 Ohio School Districts are currently on the Guarantee. </a:t>
            </a:r>
            <a:endParaRPr/>
          </a:p>
          <a:p>
            <a:pPr marL="457200" lvl="0" indent="-317500" algn="l" rtl="0">
              <a:lnSpc>
                <a:spcPct val="105000"/>
              </a:lnSpc>
              <a:spcBef>
                <a:spcPts val="0"/>
              </a:spcBef>
              <a:spcAft>
                <a:spcPts val="0"/>
              </a:spcAft>
              <a:buSzPts val="1400"/>
              <a:buChar char="●"/>
            </a:pPr>
            <a:r>
              <a:rPr lang="en"/>
              <a:t>Springboro Schools guarantee is the 7th highest in the state </a:t>
            </a:r>
            <a:endParaRPr/>
          </a:p>
          <a:p>
            <a:pPr marL="457200" lvl="0" indent="-317500" algn="l" rtl="0">
              <a:lnSpc>
                <a:spcPct val="105000"/>
              </a:lnSpc>
              <a:spcBef>
                <a:spcPts val="0"/>
              </a:spcBef>
              <a:spcAft>
                <a:spcPts val="0"/>
              </a:spcAft>
              <a:buSzPts val="1400"/>
              <a:buChar char="●"/>
            </a:pPr>
            <a:r>
              <a:rPr lang="en"/>
              <a:t>Currently our enrollment would have to grow by 2,280 students for the district to come off the guarantee and be funded by the formula  </a:t>
            </a:r>
            <a:endParaRPr/>
          </a:p>
          <a:p>
            <a:pPr marL="0" lvl="0" indent="0" algn="l" rtl="0">
              <a:lnSpc>
                <a:spcPct val="105000"/>
              </a:lnSpc>
              <a:spcBef>
                <a:spcPts val="0"/>
              </a:spcBef>
              <a:spcAft>
                <a:spcPts val="0"/>
              </a:spcAft>
              <a:buNone/>
            </a:pPr>
            <a:endParaRPr/>
          </a:p>
        </p:txBody>
      </p:sp>
      <p:sp>
        <p:nvSpPr>
          <p:cNvPr id="154" name="Google Shape;154;p8"/>
          <p:cNvSpPr txBox="1">
            <a:spLocks noGrp="1"/>
          </p:cNvSpPr>
          <p:nvPr>
            <p:ph type="title"/>
          </p:nvPr>
        </p:nvSpPr>
        <p:spPr>
          <a:xfrm>
            <a:off x="214100" y="132750"/>
            <a:ext cx="6069000" cy="5934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chemeClr val="dk1"/>
              </a:buClr>
              <a:buSzPts val="1100"/>
              <a:buFont typeface="Arial"/>
              <a:buNone/>
            </a:pPr>
            <a:r>
              <a:rPr lang="en"/>
              <a:t>State Funding  &amp; the Guarantee</a:t>
            </a:r>
            <a:endParaRPr/>
          </a:p>
        </p:txBody>
      </p:sp>
      <p:sp>
        <p:nvSpPr>
          <p:cNvPr id="155" name="Google Shape;155;p8"/>
          <p:cNvSpPr txBox="1">
            <a:spLocks noGrp="1"/>
          </p:cNvSpPr>
          <p:nvPr>
            <p:ph type="sldNum" idx="12"/>
          </p:nvPr>
        </p:nvSpPr>
        <p:spPr>
          <a:xfrm>
            <a:off x="8472458" y="4505992"/>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pic>
        <p:nvPicPr>
          <p:cNvPr id="156" name="Google Shape;156;p8"/>
          <p:cNvPicPr preferRelativeResize="0"/>
          <p:nvPr/>
        </p:nvPicPr>
        <p:blipFill>
          <a:blip r:embed="rId3">
            <a:alphaModFix/>
          </a:blip>
          <a:stretch>
            <a:fillRect/>
          </a:stretch>
        </p:blipFill>
        <p:spPr>
          <a:xfrm>
            <a:off x="3917450" y="909475"/>
            <a:ext cx="4175150" cy="3891825"/>
          </a:xfrm>
          <a:prstGeom prst="rect">
            <a:avLst/>
          </a:prstGeom>
          <a:noFill/>
          <a:ln>
            <a:noFill/>
          </a:ln>
        </p:spPr>
      </p:pic>
      <p:sp>
        <p:nvSpPr>
          <p:cNvPr id="157" name="Google Shape;157;p8"/>
          <p:cNvSpPr/>
          <p:nvPr/>
        </p:nvSpPr>
        <p:spPr>
          <a:xfrm>
            <a:off x="8294675" y="2502475"/>
            <a:ext cx="336000" cy="147000"/>
          </a:xfrm>
          <a:prstGeom prst="lef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58" name="Google Shape;158;p8"/>
          <p:cNvSpPr txBox="1">
            <a:spLocks noGrp="1"/>
          </p:cNvSpPr>
          <p:nvPr>
            <p:ph type="body" idx="2"/>
          </p:nvPr>
        </p:nvSpPr>
        <p:spPr>
          <a:xfrm>
            <a:off x="3917450" y="909475"/>
            <a:ext cx="4377300" cy="3891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4735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Funding/Enrollment  (Over Time)</a:t>
            </a:r>
            <a:endParaRPr lang="en-US" dirty="0"/>
          </a:p>
        </p:txBody>
      </p:sp>
      <p:pic>
        <p:nvPicPr>
          <p:cNvPr id="5" name="Picture 4"/>
          <p:cNvPicPr>
            <a:picLocks noChangeAspect="1"/>
          </p:cNvPicPr>
          <p:nvPr/>
        </p:nvPicPr>
        <p:blipFill>
          <a:blip r:embed="rId3"/>
          <a:stretch>
            <a:fillRect/>
          </a:stretch>
        </p:blipFill>
        <p:spPr>
          <a:xfrm>
            <a:off x="1364342" y="1528032"/>
            <a:ext cx="5722711" cy="3305225"/>
          </a:xfrm>
          <a:prstGeom prst="rect">
            <a:avLst/>
          </a:prstGeom>
        </p:spPr>
      </p:pic>
      <p:sp>
        <p:nvSpPr>
          <p:cNvPr id="3" name="Text Placeholder 2"/>
          <p:cNvSpPr>
            <a:spLocks noGrp="1"/>
          </p:cNvSpPr>
          <p:nvPr>
            <p:ph type="body" idx="1"/>
          </p:nvPr>
        </p:nvSpPr>
        <p:spPr>
          <a:xfrm>
            <a:off x="311700" y="1008743"/>
            <a:ext cx="8520600" cy="3824514"/>
          </a:xfrm>
        </p:spPr>
        <p:txBody>
          <a:bodyPr/>
          <a:lstStyle/>
          <a:p>
            <a:r>
              <a:rPr lang="en-US" dirty="0" smtClean="0"/>
              <a:t>Change in Funding Formula </a:t>
            </a:r>
          </a:p>
          <a:p>
            <a:pPr marL="114300" indent="0">
              <a:buNone/>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6" name="Right Arrow 5"/>
          <p:cNvSpPr/>
          <p:nvPr/>
        </p:nvSpPr>
        <p:spPr>
          <a:xfrm>
            <a:off x="1694364" y="2866571"/>
            <a:ext cx="754743" cy="21771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21212982">
            <a:off x="263167" y="2630959"/>
            <a:ext cx="1052642" cy="1615827"/>
          </a:xfrm>
          <a:prstGeom prst="rect">
            <a:avLst/>
          </a:prstGeom>
          <a:solidFill>
            <a:srgbClr val="FFC000"/>
          </a:solidFill>
        </p:spPr>
        <p:txBody>
          <a:bodyPr wrap="square" rtlCol="0">
            <a:spAutoFit/>
          </a:bodyPr>
          <a:lstStyle/>
          <a:p>
            <a:r>
              <a:rPr lang="en-US" sz="900" dirty="0" smtClean="0"/>
              <a:t>Previously the Funding Formula used ADM which included those educated elsewhere such as scholarship students, open enrolled out and community schools. </a:t>
            </a:r>
            <a:endParaRPr lang="en-US" sz="900" dirty="0"/>
          </a:p>
        </p:txBody>
      </p:sp>
      <p:sp>
        <p:nvSpPr>
          <p:cNvPr id="8" name="TextBox 7"/>
          <p:cNvSpPr txBox="1"/>
          <p:nvPr/>
        </p:nvSpPr>
        <p:spPr>
          <a:xfrm>
            <a:off x="4079834" y="1912586"/>
            <a:ext cx="4156693" cy="523220"/>
          </a:xfrm>
          <a:prstGeom prst="rect">
            <a:avLst/>
          </a:prstGeom>
          <a:solidFill>
            <a:srgbClr val="92D050"/>
          </a:solidFill>
        </p:spPr>
        <p:txBody>
          <a:bodyPr wrap="square" rtlCol="0">
            <a:spAutoFit/>
          </a:bodyPr>
          <a:lstStyle/>
          <a:p>
            <a:r>
              <a:rPr lang="en-US" dirty="0" smtClean="0"/>
              <a:t>Beginning in </a:t>
            </a:r>
            <a:r>
              <a:rPr lang="en-US" dirty="0" smtClean="0"/>
              <a:t>FY21, </a:t>
            </a:r>
            <a:r>
              <a:rPr lang="en-US" dirty="0" smtClean="0"/>
              <a:t>We are funded on “butts in seats”. Revenue/Expenses follow student</a:t>
            </a:r>
            <a:endParaRPr lang="en-US" dirty="0"/>
          </a:p>
        </p:txBody>
      </p:sp>
    </p:spTree>
    <p:extLst>
      <p:ext uri="{BB962C8B-B14F-4D97-AF65-F5344CB8AC3E}">
        <p14:creationId xmlns:p14="http://schemas.microsoft.com/office/powerpoint/2010/main" val="3043105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8"/>
          <p:cNvPicPr preferRelativeResize="0">
            <a:picLocks noGrp="1"/>
          </p:cNvPicPr>
          <p:nvPr>
            <p:ph type="pic" idx="2"/>
          </p:nvPr>
        </p:nvPicPr>
        <p:blipFill rotWithShape="1">
          <a:blip r:embed="rId3">
            <a:alphaModFix/>
          </a:blip>
          <a:srcRect l="9826" r="9825"/>
          <a:stretch/>
        </p:blipFill>
        <p:spPr>
          <a:xfrm>
            <a:off x="0" y="909475"/>
            <a:ext cx="3730524" cy="3998524"/>
          </a:xfrm>
          <a:prstGeom prst="rect">
            <a:avLst/>
          </a:prstGeom>
          <a:noFill/>
          <a:ln>
            <a:noFill/>
          </a:ln>
        </p:spPr>
      </p:pic>
      <p:sp>
        <p:nvSpPr>
          <p:cNvPr id="134" name="Google Shape;134;p8"/>
          <p:cNvSpPr txBox="1">
            <a:spLocks noGrp="1"/>
          </p:cNvSpPr>
          <p:nvPr>
            <p:ph type="body" idx="1"/>
          </p:nvPr>
        </p:nvSpPr>
        <p:spPr>
          <a:xfrm>
            <a:off x="3812775" y="1173900"/>
            <a:ext cx="4348800" cy="3719400"/>
          </a:xfrm>
          <a:prstGeom prst="rect">
            <a:avLst/>
          </a:prstGeom>
          <a:noFill/>
          <a:ln>
            <a:noFill/>
          </a:ln>
        </p:spPr>
        <p:txBody>
          <a:bodyPr spcFirstLastPara="1" wrap="square" lIns="91425" tIns="91425" rIns="91425" bIns="91425" anchor="t" anchorCtr="0">
            <a:normAutofit fontScale="92500" lnSpcReduction="10000"/>
          </a:bodyPr>
          <a:lstStyle/>
          <a:p>
            <a:pPr marL="0" lvl="0" indent="0">
              <a:buSzPts val="1100"/>
              <a:buNone/>
            </a:pPr>
            <a:r>
              <a:rPr lang="en-US" sz="1400" b="1" dirty="0" smtClean="0"/>
              <a:t>Revenue for </a:t>
            </a:r>
            <a:r>
              <a:rPr lang="en-US" sz="1400" b="1" dirty="0"/>
              <a:t>FY24 in May Forecast </a:t>
            </a:r>
          </a:p>
          <a:p>
            <a:pPr marL="0" lvl="0" indent="0">
              <a:buSzPts val="1100"/>
              <a:buNone/>
            </a:pPr>
            <a:r>
              <a:rPr lang="en-US" sz="1400" b="1" u="sng" dirty="0"/>
              <a:t>November 2023</a:t>
            </a:r>
            <a:r>
              <a:rPr lang="en-US" sz="1400" b="1" dirty="0"/>
              <a:t> General Fund </a:t>
            </a:r>
            <a:r>
              <a:rPr lang="en-US" sz="1400" b="1" dirty="0" smtClean="0"/>
              <a:t>Revenue Estimate</a:t>
            </a:r>
            <a:r>
              <a:rPr lang="en-US" sz="1400" b="1" dirty="0"/>
              <a:t>: </a:t>
            </a:r>
          </a:p>
          <a:p>
            <a:pPr marL="0" lvl="0" indent="0">
              <a:spcBef>
                <a:spcPts val="1200"/>
              </a:spcBef>
              <a:buSzPts val="1100"/>
              <a:buNone/>
            </a:pPr>
            <a:r>
              <a:rPr lang="en-US" sz="1400" b="1" dirty="0"/>
              <a:t>$</a:t>
            </a:r>
            <a:r>
              <a:rPr lang="en-US" sz="1400" b="1" dirty="0" smtClean="0"/>
              <a:t>62,249,939</a:t>
            </a:r>
            <a:endParaRPr lang="en-US" sz="1400" b="1" dirty="0"/>
          </a:p>
          <a:p>
            <a:pPr marL="0" lvl="0" indent="0">
              <a:spcBef>
                <a:spcPts val="1200"/>
              </a:spcBef>
              <a:buSzPts val="1100"/>
              <a:buNone/>
            </a:pPr>
            <a:r>
              <a:rPr lang="en-US" sz="1400" b="1" u="sng" dirty="0"/>
              <a:t>November 2023 Forecast</a:t>
            </a:r>
            <a:r>
              <a:rPr lang="en-US" sz="1400" b="1" dirty="0"/>
              <a:t> </a:t>
            </a:r>
            <a:r>
              <a:rPr lang="en-US" sz="1400" b="1" dirty="0" smtClean="0"/>
              <a:t>FY24 General </a:t>
            </a:r>
            <a:r>
              <a:rPr lang="en-US" sz="1400" b="1" dirty="0"/>
              <a:t>Fund Expense Estimate:</a:t>
            </a:r>
          </a:p>
          <a:p>
            <a:pPr marL="0" lvl="0" indent="0">
              <a:spcBef>
                <a:spcPts val="1200"/>
              </a:spcBef>
              <a:buSzPts val="1100"/>
              <a:buNone/>
            </a:pPr>
            <a:r>
              <a:rPr lang="en-US" sz="1400" b="1" dirty="0"/>
              <a:t>$</a:t>
            </a:r>
            <a:r>
              <a:rPr lang="en-US" sz="1400" b="1" dirty="0" smtClean="0"/>
              <a:t>62,593,142</a:t>
            </a:r>
            <a:endParaRPr lang="en-US" sz="1400" b="1" dirty="0"/>
          </a:p>
          <a:p>
            <a:pPr marL="0" lvl="0" indent="0">
              <a:spcBef>
                <a:spcPts val="1200"/>
              </a:spcBef>
              <a:buSzPts val="1100"/>
              <a:buNone/>
            </a:pPr>
            <a:r>
              <a:rPr lang="en-US" sz="1400" b="1" i="1" dirty="0"/>
              <a:t>Variance: </a:t>
            </a:r>
            <a:r>
              <a:rPr lang="en-US" sz="1400" b="1" i="1" dirty="0" smtClean="0"/>
              <a:t>½ of 1% (favorable 343k)</a:t>
            </a:r>
          </a:p>
          <a:p>
            <a:pPr marL="0" lvl="0" indent="0">
              <a:spcBef>
                <a:spcPts val="1200"/>
              </a:spcBef>
              <a:buSzPts val="1100"/>
              <a:buNone/>
            </a:pPr>
            <a:r>
              <a:rPr lang="en" sz="1318" b="1" dirty="0" smtClean="0"/>
              <a:t>** </a:t>
            </a:r>
            <a:r>
              <a:rPr lang="en" sz="1318" b="1" dirty="0"/>
              <a:t>Triennial Update for 2024 is now estimated at </a:t>
            </a:r>
            <a:r>
              <a:rPr lang="en" sz="1318" b="1" dirty="0" smtClean="0"/>
              <a:t>16%. </a:t>
            </a:r>
            <a:r>
              <a:rPr lang="en" sz="1318" b="1" dirty="0"/>
              <a:t>Changes in value will affect revenue as we are on the 20 mill floor. </a:t>
            </a:r>
            <a:endParaRPr sz="1318" b="1" dirty="0"/>
          </a:p>
          <a:p>
            <a:pPr marL="0" lvl="0" indent="0" algn="l" rtl="0">
              <a:lnSpc>
                <a:spcPct val="115000"/>
              </a:lnSpc>
              <a:spcBef>
                <a:spcPts val="1200"/>
              </a:spcBef>
              <a:spcAft>
                <a:spcPts val="0"/>
              </a:spcAft>
              <a:buClr>
                <a:schemeClr val="dk1"/>
              </a:buClr>
              <a:buSzPct val="83457"/>
              <a:buFont typeface="Arial"/>
              <a:buNone/>
            </a:pPr>
            <a:r>
              <a:rPr lang="en" sz="1318" b="1" dirty="0"/>
              <a:t>** Changes in the State Funding Biennium Budgets for FY24/FY25 </a:t>
            </a:r>
            <a:r>
              <a:rPr lang="en" sz="1318" b="1" dirty="0" smtClean="0"/>
              <a:t>was added to the forecast. I have continued the trend for FY26/FY27 as well. </a:t>
            </a:r>
            <a:r>
              <a:rPr lang="en-US" sz="1318" b="1" dirty="0" smtClean="0"/>
              <a:t>A</a:t>
            </a:r>
            <a:r>
              <a:rPr lang="en" sz="1318" b="1" dirty="0" smtClean="0"/>
              <a:t>ny changes to the next biennium could </a:t>
            </a:r>
            <a:r>
              <a:rPr lang="en" sz="1318" b="1" dirty="0"/>
              <a:t>affect revenue. </a:t>
            </a:r>
            <a:endParaRPr sz="1318" b="1" dirty="0"/>
          </a:p>
        </p:txBody>
      </p:sp>
      <p:sp>
        <p:nvSpPr>
          <p:cNvPr id="135" name="Google Shape;135;p8"/>
          <p:cNvSpPr txBox="1">
            <a:spLocks noGrp="1"/>
          </p:cNvSpPr>
          <p:nvPr>
            <p:ph type="title"/>
          </p:nvPr>
        </p:nvSpPr>
        <p:spPr>
          <a:xfrm>
            <a:off x="214100" y="132750"/>
            <a:ext cx="6069000" cy="593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r>
              <a:rPr lang="en" dirty="0"/>
              <a:t>Revenue Summary </a:t>
            </a:r>
            <a:r>
              <a:rPr lang="en" dirty="0" smtClean="0"/>
              <a:t>– November 2023</a:t>
            </a:r>
            <a:endParaRPr dirty="0"/>
          </a:p>
        </p:txBody>
      </p:sp>
      <p:sp>
        <p:nvSpPr>
          <p:cNvPr id="136" name="Google Shape;136;p8"/>
          <p:cNvSpPr txBox="1">
            <a:spLocks noGrp="1"/>
          </p:cNvSpPr>
          <p:nvPr>
            <p:ph type="sldNum" idx="12"/>
          </p:nvPr>
        </p:nvSpPr>
        <p:spPr>
          <a:xfrm>
            <a:off x="8472450" y="4506001"/>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12</a:t>
            </a:fld>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23e1e5e7183_0_0"/>
          <p:cNvSpPr txBox="1">
            <a:spLocks noGrp="1"/>
          </p:cNvSpPr>
          <p:nvPr>
            <p:ph type="title"/>
          </p:nvPr>
        </p:nvSpPr>
        <p:spPr>
          <a:xfrm>
            <a:off x="526950" y="657625"/>
            <a:ext cx="8090100" cy="35673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6000"/>
              <a:buNone/>
            </a:pPr>
            <a:r>
              <a:rPr lang="en"/>
              <a:t>Expenditures</a:t>
            </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5cfbd72461_0_81"/>
          <p:cNvSpPr txBox="1">
            <a:spLocks noGrp="1"/>
          </p:cNvSpPr>
          <p:nvPr>
            <p:ph type="title"/>
          </p:nvPr>
        </p:nvSpPr>
        <p:spPr>
          <a:xfrm>
            <a:off x="214100" y="132750"/>
            <a:ext cx="8028000" cy="593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General Fund Expenses by Object</a:t>
            </a:r>
            <a:endParaRPr/>
          </a:p>
        </p:txBody>
      </p:sp>
      <p:pic>
        <p:nvPicPr>
          <p:cNvPr id="164" name="Google Shape;164;g25cfbd72461_0_81"/>
          <p:cNvPicPr preferRelativeResize="0"/>
          <p:nvPr/>
        </p:nvPicPr>
        <p:blipFill>
          <a:blip r:embed="rId3">
            <a:alphaModFix/>
          </a:blip>
          <a:stretch>
            <a:fillRect/>
          </a:stretch>
        </p:blipFill>
        <p:spPr>
          <a:xfrm>
            <a:off x="2041850" y="1067152"/>
            <a:ext cx="4484350" cy="3747400"/>
          </a:xfrm>
          <a:prstGeom prst="rect">
            <a:avLst/>
          </a:prstGeom>
          <a:noFill/>
          <a:ln>
            <a:noFill/>
          </a:ln>
        </p:spPr>
      </p:pic>
      <p:sp>
        <p:nvSpPr>
          <p:cNvPr id="165" name="Google Shape;165;g25cfbd72461_0_81"/>
          <p:cNvSpPr txBox="1"/>
          <p:nvPr/>
        </p:nvSpPr>
        <p:spPr>
          <a:xfrm>
            <a:off x="6793625" y="1589225"/>
            <a:ext cx="2183400" cy="10917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Salaries/Benefits = 81.5%</a:t>
            </a: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Purchased Services = 12.4%</a:t>
            </a: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Supplies = 3.37%</a:t>
            </a: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All other Exp = 2.11%</a:t>
            </a:r>
            <a:endParaRPr>
              <a:latin typeface="Calibri"/>
              <a:ea typeface="Calibri"/>
              <a:cs typeface="Calibri"/>
              <a:sym typeface="Calibri"/>
            </a:endParaRPr>
          </a:p>
        </p:txBody>
      </p:sp>
    </p:spTree>
    <p:extLst>
      <p:ext uri="{BB962C8B-B14F-4D97-AF65-F5344CB8AC3E}">
        <p14:creationId xmlns:p14="http://schemas.microsoft.com/office/powerpoint/2010/main" val="1787551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23e1e5e7183_0_28"/>
          <p:cNvSpPr txBox="1">
            <a:spLocks noGrp="1"/>
          </p:cNvSpPr>
          <p:nvPr>
            <p:ph type="body" idx="1"/>
          </p:nvPr>
        </p:nvSpPr>
        <p:spPr>
          <a:xfrm>
            <a:off x="98475" y="950400"/>
            <a:ext cx="3743100" cy="39537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SzPts val="688"/>
              <a:buNone/>
            </a:pPr>
            <a:r>
              <a:rPr lang="en" sz="943" b="1" u="sng" dirty="0"/>
              <a:t>Personal Services 3.010</a:t>
            </a:r>
            <a:endParaRPr sz="943" b="1" u="sng" dirty="0"/>
          </a:p>
          <a:p>
            <a:pPr marL="457200" lvl="0" indent="-288528" algn="l" rtl="0">
              <a:lnSpc>
                <a:spcPct val="85000"/>
              </a:lnSpc>
              <a:spcBef>
                <a:spcPts val="0"/>
              </a:spcBef>
              <a:spcAft>
                <a:spcPts val="0"/>
              </a:spcAft>
              <a:buSzPts val="944"/>
              <a:buChar char="●"/>
            </a:pPr>
            <a:r>
              <a:rPr lang="en" sz="943" b="1" dirty="0"/>
              <a:t>FY24 </a:t>
            </a:r>
            <a:r>
              <a:rPr lang="en" sz="943" b="1" dirty="0" smtClean="0"/>
              <a:t>– adjusted payroll cost for resignations and cash flows</a:t>
            </a:r>
            <a:endParaRPr sz="943" b="1" dirty="0"/>
          </a:p>
          <a:p>
            <a:pPr marL="168672" lvl="0" indent="0" algn="l" rtl="0">
              <a:lnSpc>
                <a:spcPct val="85000"/>
              </a:lnSpc>
              <a:spcBef>
                <a:spcPts val="0"/>
              </a:spcBef>
              <a:spcAft>
                <a:spcPts val="0"/>
              </a:spcAft>
              <a:buSzPts val="944"/>
              <a:buNone/>
            </a:pPr>
            <a:endParaRPr sz="943" b="1" dirty="0"/>
          </a:p>
          <a:p>
            <a:pPr marL="0" lvl="0" indent="0" algn="l" rtl="0">
              <a:lnSpc>
                <a:spcPct val="85000"/>
              </a:lnSpc>
              <a:spcBef>
                <a:spcPts val="0"/>
              </a:spcBef>
              <a:spcAft>
                <a:spcPts val="0"/>
              </a:spcAft>
              <a:buSzPts val="688"/>
              <a:buNone/>
            </a:pPr>
            <a:r>
              <a:rPr lang="en" sz="943" b="1" u="sng" dirty="0"/>
              <a:t>Benefits 3.020</a:t>
            </a:r>
            <a:endParaRPr sz="943" b="1" u="sng" dirty="0"/>
          </a:p>
          <a:p>
            <a:pPr marL="457200" lvl="0" indent="-288528" algn="l" rtl="0">
              <a:lnSpc>
                <a:spcPct val="85000"/>
              </a:lnSpc>
              <a:spcBef>
                <a:spcPts val="0"/>
              </a:spcBef>
              <a:spcAft>
                <a:spcPts val="0"/>
              </a:spcAft>
              <a:buSzPts val="944"/>
              <a:buChar char="●"/>
            </a:pPr>
            <a:r>
              <a:rPr lang="en" sz="943" b="1" dirty="0" smtClean="0"/>
              <a:t>FY24</a:t>
            </a:r>
            <a:r>
              <a:rPr lang="en" sz="943" b="1" dirty="0"/>
              <a:t> </a:t>
            </a:r>
            <a:r>
              <a:rPr lang="en" sz="943" b="1" dirty="0" smtClean="0"/>
              <a:t>– was adjusted to cash flows</a:t>
            </a:r>
          </a:p>
          <a:p>
            <a:pPr marL="168672" lvl="0" indent="0" algn="l" rtl="0">
              <a:lnSpc>
                <a:spcPct val="85000"/>
              </a:lnSpc>
              <a:spcBef>
                <a:spcPts val="0"/>
              </a:spcBef>
              <a:spcAft>
                <a:spcPts val="0"/>
              </a:spcAft>
              <a:buSzPts val="944"/>
              <a:buNone/>
            </a:pPr>
            <a:endParaRPr sz="943" b="1" dirty="0"/>
          </a:p>
          <a:p>
            <a:pPr marL="0" lvl="0" indent="0" algn="l" rtl="0">
              <a:lnSpc>
                <a:spcPct val="85000"/>
              </a:lnSpc>
              <a:spcBef>
                <a:spcPts val="0"/>
              </a:spcBef>
              <a:spcAft>
                <a:spcPts val="0"/>
              </a:spcAft>
              <a:buSzPts val="688"/>
              <a:buNone/>
            </a:pPr>
            <a:r>
              <a:rPr lang="en" sz="943" b="1" u="sng" dirty="0"/>
              <a:t>Purchased Services 3.030</a:t>
            </a:r>
            <a:endParaRPr sz="943" b="1" u="sng" dirty="0"/>
          </a:p>
          <a:p>
            <a:pPr marL="457200" lvl="0" indent="-288528" algn="l" rtl="0">
              <a:lnSpc>
                <a:spcPct val="85000"/>
              </a:lnSpc>
              <a:spcBef>
                <a:spcPts val="0"/>
              </a:spcBef>
              <a:spcAft>
                <a:spcPts val="0"/>
              </a:spcAft>
              <a:buSzPts val="944"/>
              <a:buChar char="●"/>
            </a:pPr>
            <a:r>
              <a:rPr lang="en" sz="943" b="1" dirty="0"/>
              <a:t>FY24 </a:t>
            </a:r>
            <a:r>
              <a:rPr lang="en" sz="943" b="1" dirty="0" smtClean="0"/>
              <a:t>– Lowered utilities by 168,592 in FY24 and an additional 33,718 for FY25 for the Midwest Utility Contract savings.</a:t>
            </a:r>
            <a:endParaRPr sz="943" b="1" dirty="0" smtClean="0"/>
          </a:p>
          <a:p>
            <a:pPr marL="457200" lvl="0" indent="-288528" algn="l" rtl="0">
              <a:lnSpc>
                <a:spcPct val="85000"/>
              </a:lnSpc>
              <a:spcBef>
                <a:spcPts val="0"/>
              </a:spcBef>
              <a:spcAft>
                <a:spcPts val="0"/>
              </a:spcAft>
              <a:buSzPts val="944"/>
              <a:buChar char="●"/>
            </a:pPr>
            <a:r>
              <a:rPr lang="en" sz="943" b="1" dirty="0" smtClean="0"/>
              <a:t>FY24 – added 300k for additional special ed costs, and 140k for special ed nursing services</a:t>
            </a:r>
            <a:endParaRPr sz="943" b="1" dirty="0" smtClean="0"/>
          </a:p>
          <a:p>
            <a:pPr marL="457200" lvl="0" indent="-288528" algn="l" rtl="0">
              <a:lnSpc>
                <a:spcPct val="85000"/>
              </a:lnSpc>
              <a:spcBef>
                <a:spcPts val="0"/>
              </a:spcBef>
              <a:spcAft>
                <a:spcPts val="0"/>
              </a:spcAft>
              <a:buSzPts val="944"/>
              <a:buChar char="●"/>
            </a:pPr>
            <a:r>
              <a:rPr lang="en" sz="943" b="1" dirty="0" smtClean="0"/>
              <a:t>FY24 </a:t>
            </a:r>
            <a:r>
              <a:rPr lang="en" sz="943" b="1" dirty="0" smtClean="0"/>
              <a:t>– added 438k for the HS lighting project debt payments over 5 </a:t>
            </a:r>
            <a:r>
              <a:rPr lang="en" sz="943" b="1" dirty="0" smtClean="0"/>
              <a:t>years (100k annually)</a:t>
            </a:r>
            <a:endParaRPr lang="en" sz="943" b="1" dirty="0" smtClean="0"/>
          </a:p>
          <a:p>
            <a:pPr marL="168672" lvl="0" indent="0" algn="l" rtl="0">
              <a:lnSpc>
                <a:spcPct val="85000"/>
              </a:lnSpc>
              <a:spcBef>
                <a:spcPts val="0"/>
              </a:spcBef>
              <a:spcAft>
                <a:spcPts val="0"/>
              </a:spcAft>
              <a:buSzPts val="944"/>
              <a:buNone/>
            </a:pPr>
            <a:endParaRPr sz="943" b="1" dirty="0" smtClean="0"/>
          </a:p>
          <a:p>
            <a:pPr marL="0" lvl="0" indent="0" algn="l" rtl="0">
              <a:lnSpc>
                <a:spcPct val="85000"/>
              </a:lnSpc>
              <a:spcBef>
                <a:spcPts val="0"/>
              </a:spcBef>
              <a:spcAft>
                <a:spcPts val="0"/>
              </a:spcAft>
              <a:buSzPts val="688"/>
              <a:buNone/>
            </a:pPr>
            <a:r>
              <a:rPr lang="en" sz="943" b="1" u="sng" dirty="0" smtClean="0"/>
              <a:t>Supplies 3.040</a:t>
            </a:r>
            <a:endParaRPr sz="943" b="1" u="sng" dirty="0" smtClean="0"/>
          </a:p>
          <a:p>
            <a:pPr marL="457200" lvl="0" indent="-288528" algn="l" rtl="0">
              <a:lnSpc>
                <a:spcPct val="85000"/>
              </a:lnSpc>
              <a:spcBef>
                <a:spcPts val="0"/>
              </a:spcBef>
              <a:spcAft>
                <a:spcPts val="0"/>
              </a:spcAft>
              <a:buSzPts val="944"/>
              <a:buChar char="●"/>
            </a:pPr>
            <a:r>
              <a:rPr lang="en" sz="943" b="1" dirty="0" smtClean="0"/>
              <a:t>FY24 – Moved 5 year ELA/M</a:t>
            </a:r>
            <a:r>
              <a:rPr lang="en-US" sz="943" b="1" dirty="0" smtClean="0"/>
              <a:t>a</a:t>
            </a:r>
            <a:r>
              <a:rPr lang="en" sz="943" b="1" dirty="0" smtClean="0"/>
              <a:t>th adoption for 6-12 to FY26 as it is a 6 year adoption now instead of 5. </a:t>
            </a:r>
            <a:endParaRPr sz="943" b="1" dirty="0"/>
          </a:p>
          <a:p>
            <a:pPr marL="457200" lvl="0" indent="-288528" algn="l" rtl="0">
              <a:lnSpc>
                <a:spcPct val="85000"/>
              </a:lnSpc>
              <a:spcBef>
                <a:spcPts val="0"/>
              </a:spcBef>
              <a:spcAft>
                <a:spcPts val="0"/>
              </a:spcAft>
              <a:buSzPts val="944"/>
              <a:buChar char="●"/>
            </a:pPr>
            <a:r>
              <a:rPr lang="en" sz="943" b="1" dirty="0"/>
              <a:t>FY24 - increased </a:t>
            </a:r>
            <a:r>
              <a:rPr lang="en" sz="943" b="1" dirty="0" smtClean="0"/>
              <a:t>supplies percentages to account for increased inflation</a:t>
            </a:r>
          </a:p>
          <a:p>
            <a:pPr marL="168672" lvl="0" indent="0" algn="l" rtl="0">
              <a:lnSpc>
                <a:spcPct val="85000"/>
              </a:lnSpc>
              <a:spcBef>
                <a:spcPts val="0"/>
              </a:spcBef>
              <a:spcAft>
                <a:spcPts val="0"/>
              </a:spcAft>
              <a:buSzPts val="944"/>
              <a:buNone/>
            </a:pPr>
            <a:endParaRPr sz="943" b="1" dirty="0"/>
          </a:p>
          <a:p>
            <a:pPr marL="0" lvl="0" indent="0" algn="l" rtl="0">
              <a:lnSpc>
                <a:spcPct val="85000"/>
              </a:lnSpc>
              <a:spcBef>
                <a:spcPts val="0"/>
              </a:spcBef>
              <a:spcAft>
                <a:spcPts val="0"/>
              </a:spcAft>
              <a:buSzPts val="688"/>
              <a:buNone/>
            </a:pPr>
            <a:r>
              <a:rPr lang="en" sz="943" b="1" u="sng" dirty="0"/>
              <a:t>Capital Outlay 3.050</a:t>
            </a:r>
            <a:endParaRPr sz="943" b="1" u="sng" dirty="0"/>
          </a:p>
          <a:p>
            <a:pPr marL="457200" lvl="0" indent="-288528" algn="l" rtl="0">
              <a:lnSpc>
                <a:spcPct val="85000"/>
              </a:lnSpc>
              <a:spcBef>
                <a:spcPts val="0"/>
              </a:spcBef>
              <a:spcAft>
                <a:spcPts val="0"/>
              </a:spcAft>
              <a:buSzPts val="944"/>
              <a:buChar char="●"/>
            </a:pPr>
            <a:r>
              <a:rPr lang="en" sz="943" b="1" dirty="0" smtClean="0"/>
              <a:t>FY24</a:t>
            </a:r>
            <a:r>
              <a:rPr lang="en" sz="943" b="1" dirty="0"/>
              <a:t> </a:t>
            </a:r>
            <a:r>
              <a:rPr lang="en" sz="943" b="1" dirty="0" smtClean="0"/>
              <a:t>– added 20,401 for additional cost of Spec Ed. Van </a:t>
            </a:r>
            <a:endParaRPr sz="943" b="1" dirty="0"/>
          </a:p>
          <a:p>
            <a:pPr marL="168672" lvl="0" indent="0" algn="l" rtl="0">
              <a:lnSpc>
                <a:spcPct val="85000"/>
              </a:lnSpc>
              <a:spcBef>
                <a:spcPts val="0"/>
              </a:spcBef>
              <a:spcAft>
                <a:spcPts val="0"/>
              </a:spcAft>
              <a:buSzPts val="944"/>
              <a:buNone/>
            </a:pPr>
            <a:endParaRPr sz="943" b="1" dirty="0"/>
          </a:p>
        </p:txBody>
      </p:sp>
      <p:sp>
        <p:nvSpPr>
          <p:cNvPr id="147" name="Google Shape;147;g23e1e5e7183_0_28"/>
          <p:cNvSpPr txBox="1">
            <a:spLocks noGrp="1"/>
          </p:cNvSpPr>
          <p:nvPr>
            <p:ph type="title"/>
          </p:nvPr>
        </p:nvSpPr>
        <p:spPr>
          <a:xfrm>
            <a:off x="214100" y="132750"/>
            <a:ext cx="6069000" cy="593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400"/>
              <a:buNone/>
            </a:pPr>
            <a:r>
              <a:rPr lang="en" dirty="0"/>
              <a:t>Expenditure Assumptions </a:t>
            </a:r>
            <a:r>
              <a:rPr lang="en" dirty="0" smtClean="0"/>
              <a:t>– November 2023  </a:t>
            </a:r>
            <a:endParaRPr dirty="0"/>
          </a:p>
        </p:txBody>
      </p:sp>
      <p:sp>
        <p:nvSpPr>
          <p:cNvPr id="148" name="Google Shape;148;g23e1e5e7183_0_28"/>
          <p:cNvSpPr txBox="1">
            <a:spLocks noGrp="1"/>
          </p:cNvSpPr>
          <p:nvPr>
            <p:ph type="sldNum" idx="12"/>
          </p:nvPr>
        </p:nvSpPr>
        <p:spPr>
          <a:xfrm>
            <a:off x="8472458" y="4505992"/>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15</a:t>
            </a:fld>
            <a:endParaRPr/>
          </a:p>
        </p:txBody>
      </p:sp>
      <p:pic>
        <p:nvPicPr>
          <p:cNvPr id="2" name="Picture 1"/>
          <p:cNvPicPr>
            <a:picLocks noChangeAspect="1"/>
          </p:cNvPicPr>
          <p:nvPr/>
        </p:nvPicPr>
        <p:blipFill>
          <a:blip r:embed="rId3"/>
          <a:stretch>
            <a:fillRect/>
          </a:stretch>
        </p:blipFill>
        <p:spPr>
          <a:xfrm>
            <a:off x="4078289" y="1099929"/>
            <a:ext cx="4157455" cy="369073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g23f32518577_0_82"/>
          <p:cNvPicPr preferRelativeResize="0">
            <a:picLocks noGrp="1"/>
          </p:cNvPicPr>
          <p:nvPr>
            <p:ph type="pic" idx="2"/>
          </p:nvPr>
        </p:nvPicPr>
        <p:blipFill rotWithShape="1">
          <a:blip r:embed="rId3">
            <a:alphaModFix/>
          </a:blip>
          <a:srcRect l="9826" r="9826"/>
          <a:stretch/>
        </p:blipFill>
        <p:spPr>
          <a:xfrm>
            <a:off x="0" y="909475"/>
            <a:ext cx="3730524" cy="3998524"/>
          </a:xfrm>
          <a:prstGeom prst="rect">
            <a:avLst/>
          </a:prstGeom>
          <a:noFill/>
          <a:ln>
            <a:noFill/>
          </a:ln>
        </p:spPr>
      </p:pic>
      <p:sp>
        <p:nvSpPr>
          <p:cNvPr id="203" name="Google Shape;203;g23f32518577_0_82"/>
          <p:cNvSpPr txBox="1">
            <a:spLocks noGrp="1"/>
          </p:cNvSpPr>
          <p:nvPr>
            <p:ph type="body" idx="1"/>
          </p:nvPr>
        </p:nvSpPr>
        <p:spPr>
          <a:xfrm>
            <a:off x="3812775" y="1173900"/>
            <a:ext cx="4348800" cy="3719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b="1" dirty="0"/>
              <a:t>Expenses </a:t>
            </a:r>
            <a:r>
              <a:rPr lang="en" b="1" dirty="0" smtClean="0"/>
              <a:t>for FY24 in May Forecast </a:t>
            </a:r>
          </a:p>
          <a:p>
            <a:pPr marL="0" lvl="0" indent="0" algn="l" rtl="0">
              <a:lnSpc>
                <a:spcPct val="115000"/>
              </a:lnSpc>
              <a:spcBef>
                <a:spcPts val="0"/>
              </a:spcBef>
              <a:spcAft>
                <a:spcPts val="0"/>
              </a:spcAft>
              <a:buClr>
                <a:schemeClr val="dk1"/>
              </a:buClr>
              <a:buSzPts val="1100"/>
              <a:buFont typeface="Arial"/>
              <a:buNone/>
            </a:pPr>
            <a:r>
              <a:rPr lang="en" b="1" u="sng" dirty="0" smtClean="0"/>
              <a:t>November 2023</a:t>
            </a:r>
            <a:r>
              <a:rPr lang="en" b="1" dirty="0" smtClean="0"/>
              <a:t> </a:t>
            </a:r>
            <a:r>
              <a:rPr lang="en" b="1" dirty="0"/>
              <a:t>General Fund Expense Estimate: </a:t>
            </a:r>
            <a:endParaRPr b="1" dirty="0"/>
          </a:p>
          <a:p>
            <a:pPr marL="0" lvl="0" indent="0" algn="l" rtl="0">
              <a:lnSpc>
                <a:spcPct val="115000"/>
              </a:lnSpc>
              <a:spcBef>
                <a:spcPts val="1200"/>
              </a:spcBef>
              <a:spcAft>
                <a:spcPts val="0"/>
              </a:spcAft>
              <a:buClr>
                <a:schemeClr val="dk1"/>
              </a:buClr>
              <a:buSzPts val="1100"/>
              <a:buFont typeface="Arial"/>
              <a:buNone/>
            </a:pPr>
            <a:r>
              <a:rPr lang="en" b="1" dirty="0" smtClean="0"/>
              <a:t>$63,771,018</a:t>
            </a:r>
            <a:endParaRPr b="1" dirty="0"/>
          </a:p>
          <a:p>
            <a:pPr marL="0" lvl="0" indent="0" algn="l" rtl="0">
              <a:lnSpc>
                <a:spcPct val="115000"/>
              </a:lnSpc>
              <a:spcBef>
                <a:spcPts val="1200"/>
              </a:spcBef>
              <a:spcAft>
                <a:spcPts val="0"/>
              </a:spcAft>
              <a:buClr>
                <a:schemeClr val="dk1"/>
              </a:buClr>
              <a:buSzPts val="1100"/>
              <a:buFont typeface="Arial"/>
              <a:buNone/>
            </a:pPr>
            <a:r>
              <a:rPr lang="en" b="1" u="sng" dirty="0" smtClean="0"/>
              <a:t>November 2023 Forecast</a:t>
            </a:r>
            <a:r>
              <a:rPr lang="en" b="1" dirty="0" smtClean="0"/>
              <a:t> General Fund Expense Estimate:</a:t>
            </a:r>
            <a:endParaRPr b="1" dirty="0"/>
          </a:p>
          <a:p>
            <a:pPr marL="0" lvl="0" indent="0" algn="l" rtl="0">
              <a:lnSpc>
                <a:spcPct val="115000"/>
              </a:lnSpc>
              <a:spcBef>
                <a:spcPts val="1200"/>
              </a:spcBef>
              <a:spcAft>
                <a:spcPts val="0"/>
              </a:spcAft>
              <a:buClr>
                <a:schemeClr val="dk1"/>
              </a:buClr>
              <a:buSzPts val="1100"/>
              <a:buFont typeface="Arial"/>
              <a:buNone/>
            </a:pPr>
            <a:r>
              <a:rPr lang="en" b="1" dirty="0" smtClean="0"/>
              <a:t>$64,364,045</a:t>
            </a:r>
            <a:endParaRPr b="1" dirty="0"/>
          </a:p>
          <a:p>
            <a:pPr marL="0" lvl="0" indent="0" algn="l" rtl="0">
              <a:lnSpc>
                <a:spcPct val="115000"/>
              </a:lnSpc>
              <a:spcBef>
                <a:spcPts val="1200"/>
              </a:spcBef>
              <a:spcAft>
                <a:spcPts val="0"/>
              </a:spcAft>
              <a:buClr>
                <a:schemeClr val="dk1"/>
              </a:buClr>
              <a:buSzPts val="1100"/>
              <a:buFont typeface="Arial"/>
              <a:buNone/>
            </a:pPr>
            <a:r>
              <a:rPr lang="en" b="1" i="1" dirty="0"/>
              <a:t>Variance: </a:t>
            </a:r>
            <a:r>
              <a:rPr lang="en" b="1" i="1" dirty="0" smtClean="0"/>
              <a:t>less than 1% (unfavorable 593k)</a:t>
            </a:r>
            <a:endParaRPr b="1" i="1" dirty="0"/>
          </a:p>
        </p:txBody>
      </p:sp>
      <p:sp>
        <p:nvSpPr>
          <p:cNvPr id="204" name="Google Shape;204;g23f32518577_0_82"/>
          <p:cNvSpPr txBox="1">
            <a:spLocks noGrp="1"/>
          </p:cNvSpPr>
          <p:nvPr>
            <p:ph type="title"/>
          </p:nvPr>
        </p:nvSpPr>
        <p:spPr>
          <a:xfrm>
            <a:off x="214100" y="132750"/>
            <a:ext cx="6069000" cy="593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r>
              <a:rPr lang="en" dirty="0"/>
              <a:t>Expense Summary </a:t>
            </a:r>
            <a:r>
              <a:rPr lang="en" dirty="0" smtClean="0"/>
              <a:t>– November 2023</a:t>
            </a:r>
            <a:endParaRPr dirty="0"/>
          </a:p>
        </p:txBody>
      </p:sp>
      <p:sp>
        <p:nvSpPr>
          <p:cNvPr id="205" name="Google Shape;205;g23f32518577_0_82"/>
          <p:cNvSpPr txBox="1">
            <a:spLocks noGrp="1"/>
          </p:cNvSpPr>
          <p:nvPr>
            <p:ph type="sldNum" idx="12"/>
          </p:nvPr>
        </p:nvSpPr>
        <p:spPr>
          <a:xfrm>
            <a:off x="8472450" y="4506001"/>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16</a:t>
            </a:fld>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23e1e5e7183_0_5"/>
          <p:cNvSpPr txBox="1">
            <a:spLocks noGrp="1"/>
          </p:cNvSpPr>
          <p:nvPr>
            <p:ph type="title"/>
          </p:nvPr>
        </p:nvSpPr>
        <p:spPr>
          <a:xfrm>
            <a:off x="214100" y="132750"/>
            <a:ext cx="6069000" cy="593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400"/>
              <a:buNone/>
            </a:pPr>
            <a:r>
              <a:rPr lang="en" dirty="0"/>
              <a:t>Summary Forecast </a:t>
            </a:r>
            <a:r>
              <a:rPr lang="en" dirty="0" smtClean="0"/>
              <a:t>FY24-FY28</a:t>
            </a:r>
            <a:endParaRPr dirty="0"/>
          </a:p>
        </p:txBody>
      </p:sp>
      <p:sp>
        <p:nvSpPr>
          <p:cNvPr id="89" name="Google Shape;89;g23e1e5e7183_0_5"/>
          <p:cNvSpPr txBox="1">
            <a:spLocks noGrp="1"/>
          </p:cNvSpPr>
          <p:nvPr>
            <p:ph type="body" idx="1"/>
          </p:nvPr>
        </p:nvSpPr>
        <p:spPr>
          <a:xfrm>
            <a:off x="311699" y="1024225"/>
            <a:ext cx="8607013" cy="3544800"/>
          </a:xfrm>
          <a:prstGeom prst="rect">
            <a:avLst/>
          </a:prstGeom>
          <a:noFill/>
          <a:ln>
            <a:noFill/>
          </a:ln>
        </p:spPr>
        <p:txBody>
          <a:bodyPr spcFirstLastPara="1" wrap="square" lIns="91425" tIns="91425" rIns="91425" bIns="91425" anchor="t" anchorCtr="0">
            <a:normAutofit/>
          </a:bodyPr>
          <a:lstStyle/>
          <a:p>
            <a:pPr marL="0" lvl="0" indent="0" algn="l" rtl="0">
              <a:spcBef>
                <a:spcPts val="1200"/>
              </a:spcBef>
              <a:spcAft>
                <a:spcPts val="0"/>
              </a:spcAft>
              <a:buSzPts val="1100"/>
              <a:buNone/>
            </a:pPr>
            <a:endParaRPr dirty="0"/>
          </a:p>
          <a:p>
            <a:pPr marL="0" lvl="0" indent="0" algn="l" rtl="0">
              <a:lnSpc>
                <a:spcPct val="115000"/>
              </a:lnSpc>
              <a:spcBef>
                <a:spcPts val="1200"/>
              </a:spcBef>
              <a:spcAft>
                <a:spcPts val="1200"/>
              </a:spcAft>
              <a:buSzPts val="1800"/>
              <a:buNone/>
            </a:pPr>
            <a:endParaRPr dirty="0"/>
          </a:p>
        </p:txBody>
      </p:sp>
      <p:sp>
        <p:nvSpPr>
          <p:cNvPr id="90" name="Google Shape;90;g23e1e5e7183_0_5"/>
          <p:cNvSpPr txBox="1">
            <a:spLocks noGrp="1"/>
          </p:cNvSpPr>
          <p:nvPr>
            <p:ph type="sldNum" idx="12"/>
          </p:nvPr>
        </p:nvSpPr>
        <p:spPr>
          <a:xfrm>
            <a:off x="8472458" y="4505992"/>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17</a:t>
            </a:fld>
            <a:endParaRPr/>
          </a:p>
        </p:txBody>
      </p:sp>
      <p:pic>
        <p:nvPicPr>
          <p:cNvPr id="3" name="Picture 2"/>
          <p:cNvPicPr>
            <a:picLocks noChangeAspect="1"/>
          </p:cNvPicPr>
          <p:nvPr/>
        </p:nvPicPr>
        <p:blipFill>
          <a:blip r:embed="rId3"/>
          <a:stretch>
            <a:fillRect/>
          </a:stretch>
        </p:blipFill>
        <p:spPr>
          <a:xfrm>
            <a:off x="808797" y="1116833"/>
            <a:ext cx="6877050" cy="3452192"/>
          </a:xfrm>
          <a:prstGeom prst="rect">
            <a:avLst/>
          </a:prstGeom>
        </p:spPr>
      </p:pic>
      <p:sp>
        <p:nvSpPr>
          <p:cNvPr id="4" name="Right Arrow 3"/>
          <p:cNvSpPr/>
          <p:nvPr/>
        </p:nvSpPr>
        <p:spPr>
          <a:xfrm>
            <a:off x="214100" y="4187687"/>
            <a:ext cx="594697" cy="993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2643" y="3584713"/>
            <a:ext cx="649357" cy="215444"/>
          </a:xfrm>
          <a:prstGeom prst="rect">
            <a:avLst/>
          </a:prstGeom>
          <a:noFill/>
        </p:spPr>
        <p:txBody>
          <a:bodyPr wrap="square" rtlCol="0">
            <a:spAutoFit/>
          </a:bodyPr>
          <a:lstStyle/>
          <a:p>
            <a:endParaRPr lang="en-US" sz="800" dirty="0"/>
          </a:p>
        </p:txBody>
      </p:sp>
      <p:sp>
        <p:nvSpPr>
          <p:cNvPr id="6" name="TextBox 5"/>
          <p:cNvSpPr txBox="1"/>
          <p:nvPr/>
        </p:nvSpPr>
        <p:spPr>
          <a:xfrm>
            <a:off x="7736629" y="1888182"/>
            <a:ext cx="1228880" cy="1477328"/>
          </a:xfrm>
          <a:prstGeom prst="rect">
            <a:avLst/>
          </a:prstGeom>
          <a:solidFill>
            <a:schemeClr val="accent3">
              <a:lumMod val="20000"/>
              <a:lumOff val="80000"/>
            </a:schemeClr>
          </a:solidFill>
        </p:spPr>
        <p:txBody>
          <a:bodyPr wrap="square" rtlCol="0">
            <a:spAutoFit/>
          </a:bodyPr>
          <a:lstStyle/>
          <a:p>
            <a:r>
              <a:rPr lang="en-US" sz="900" dirty="0" smtClean="0"/>
              <a:t>The May 2023 Forecast estimated Cash Balance for FY27 was $5,519,992. </a:t>
            </a:r>
          </a:p>
          <a:p>
            <a:r>
              <a:rPr lang="en-US" sz="900" dirty="0" smtClean="0"/>
              <a:t>The November Forecast Estimated Cash Balance for FY27 is $5,341,805 (Variance 178k)</a:t>
            </a:r>
            <a:endParaRPr lang="en-US" sz="900" dirty="0"/>
          </a:p>
        </p:txBody>
      </p:sp>
      <p:sp>
        <p:nvSpPr>
          <p:cNvPr id="7" name="TextBox 6"/>
          <p:cNvSpPr txBox="1"/>
          <p:nvPr/>
        </p:nvSpPr>
        <p:spPr>
          <a:xfrm>
            <a:off x="7736629" y="3549200"/>
            <a:ext cx="1228880" cy="707886"/>
          </a:xfrm>
          <a:prstGeom prst="rect">
            <a:avLst/>
          </a:prstGeom>
          <a:solidFill>
            <a:srgbClr val="FFFF00"/>
          </a:solidFill>
        </p:spPr>
        <p:txBody>
          <a:bodyPr wrap="square" rtlCol="0">
            <a:spAutoFit/>
          </a:bodyPr>
          <a:lstStyle/>
          <a:p>
            <a:pPr algn="ctr"/>
            <a:r>
              <a:rPr lang="en-US" sz="1000" dirty="0" smtClean="0"/>
              <a:t>FY28 has been added to the November Forecast </a:t>
            </a:r>
            <a:endParaRPr lang="en-US" sz="1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23e1e5e7183_0_5"/>
          <p:cNvSpPr txBox="1">
            <a:spLocks noGrp="1"/>
          </p:cNvSpPr>
          <p:nvPr>
            <p:ph type="title"/>
          </p:nvPr>
        </p:nvSpPr>
        <p:spPr>
          <a:xfrm>
            <a:off x="214100" y="132750"/>
            <a:ext cx="6069000" cy="593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400"/>
              <a:buNone/>
            </a:pPr>
            <a:r>
              <a:rPr lang="en-US" dirty="0" smtClean="0"/>
              <a:t>Deficit Spending anticipated in all 5 forecasted years</a:t>
            </a:r>
            <a:endParaRPr dirty="0"/>
          </a:p>
        </p:txBody>
      </p:sp>
      <p:sp>
        <p:nvSpPr>
          <p:cNvPr id="89" name="Google Shape;89;g23e1e5e7183_0_5"/>
          <p:cNvSpPr txBox="1">
            <a:spLocks noGrp="1"/>
          </p:cNvSpPr>
          <p:nvPr>
            <p:ph type="body" idx="1"/>
          </p:nvPr>
        </p:nvSpPr>
        <p:spPr>
          <a:xfrm>
            <a:off x="311700" y="1024225"/>
            <a:ext cx="8520600" cy="3544800"/>
          </a:xfrm>
          <a:prstGeom prst="rect">
            <a:avLst/>
          </a:prstGeom>
          <a:noFill/>
          <a:ln>
            <a:noFill/>
          </a:ln>
        </p:spPr>
        <p:txBody>
          <a:bodyPr spcFirstLastPara="1" wrap="square" lIns="91425" tIns="91425" rIns="91425" bIns="91425" anchor="t" anchorCtr="0">
            <a:normAutofit/>
          </a:bodyPr>
          <a:lstStyle/>
          <a:p>
            <a:pPr marL="0" lvl="0" indent="0" algn="l" rtl="0">
              <a:spcBef>
                <a:spcPts val="1200"/>
              </a:spcBef>
              <a:spcAft>
                <a:spcPts val="0"/>
              </a:spcAft>
              <a:buSzPts val="1100"/>
              <a:buNone/>
            </a:pPr>
            <a:endParaRPr dirty="0"/>
          </a:p>
          <a:p>
            <a:pPr marL="0" lvl="0" indent="0" algn="l" rtl="0">
              <a:lnSpc>
                <a:spcPct val="115000"/>
              </a:lnSpc>
              <a:spcBef>
                <a:spcPts val="1200"/>
              </a:spcBef>
              <a:spcAft>
                <a:spcPts val="1200"/>
              </a:spcAft>
              <a:buSzPts val="1800"/>
              <a:buNone/>
            </a:pPr>
            <a:endParaRPr dirty="0"/>
          </a:p>
        </p:txBody>
      </p:sp>
      <p:sp>
        <p:nvSpPr>
          <p:cNvPr id="90" name="Google Shape;90;g23e1e5e7183_0_5"/>
          <p:cNvSpPr txBox="1">
            <a:spLocks noGrp="1"/>
          </p:cNvSpPr>
          <p:nvPr>
            <p:ph type="sldNum" idx="12"/>
          </p:nvPr>
        </p:nvSpPr>
        <p:spPr>
          <a:xfrm>
            <a:off x="8472458" y="4505992"/>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18</a:t>
            </a:fld>
            <a:endParaRPr/>
          </a:p>
        </p:txBody>
      </p:sp>
      <p:sp>
        <p:nvSpPr>
          <p:cNvPr id="5" name="TextBox 4"/>
          <p:cNvSpPr txBox="1"/>
          <p:nvPr/>
        </p:nvSpPr>
        <p:spPr>
          <a:xfrm>
            <a:off x="112643" y="3584713"/>
            <a:ext cx="649357" cy="215444"/>
          </a:xfrm>
          <a:prstGeom prst="rect">
            <a:avLst/>
          </a:prstGeom>
          <a:noFill/>
        </p:spPr>
        <p:txBody>
          <a:bodyPr wrap="square" rtlCol="0">
            <a:spAutoFit/>
          </a:bodyPr>
          <a:lstStyle/>
          <a:p>
            <a:endParaRPr lang="en-US" sz="800" dirty="0"/>
          </a:p>
        </p:txBody>
      </p:sp>
      <p:pic>
        <p:nvPicPr>
          <p:cNvPr id="2" name="Picture 1"/>
          <p:cNvPicPr>
            <a:picLocks noChangeAspect="1"/>
          </p:cNvPicPr>
          <p:nvPr/>
        </p:nvPicPr>
        <p:blipFill>
          <a:blip r:embed="rId3"/>
          <a:stretch>
            <a:fillRect/>
          </a:stretch>
        </p:blipFill>
        <p:spPr>
          <a:xfrm>
            <a:off x="214100" y="1128841"/>
            <a:ext cx="7942613" cy="3513071"/>
          </a:xfrm>
          <a:prstGeom prst="rect">
            <a:avLst/>
          </a:prstGeom>
        </p:spPr>
      </p:pic>
    </p:spTree>
    <p:extLst>
      <p:ext uri="{BB962C8B-B14F-4D97-AF65-F5344CB8AC3E}">
        <p14:creationId xmlns:p14="http://schemas.microsoft.com/office/powerpoint/2010/main" val="2180463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Current and Long-Term Fiscal Health </a:t>
            </a:r>
            <a:endParaRPr lang="en-US" dirty="0"/>
          </a:p>
        </p:txBody>
      </p:sp>
      <p:sp>
        <p:nvSpPr>
          <p:cNvPr id="6" name="Text Placeholder 5"/>
          <p:cNvSpPr>
            <a:spLocks noGrp="1"/>
          </p:cNvSpPr>
          <p:nvPr>
            <p:ph type="body" idx="1"/>
          </p:nvPr>
        </p:nvSpPr>
        <p:spPr/>
        <p:txBody>
          <a:bodyPr/>
          <a:lstStyle/>
          <a:p>
            <a:pPr marL="139700" indent="0">
              <a:buNone/>
            </a:pPr>
            <a:r>
              <a:rPr lang="en-US" dirty="0" smtClean="0"/>
              <a:t>Days of Operating Cash On Hand by Fiscal Year </a:t>
            </a:r>
          </a:p>
          <a:p>
            <a:pPr marL="139700" indent="0">
              <a:buNone/>
            </a:pPr>
            <a:endParaRPr lang="en-US" dirty="0"/>
          </a:p>
        </p:txBody>
      </p:sp>
      <p:pic>
        <p:nvPicPr>
          <p:cNvPr id="9" name="Picture 8"/>
          <p:cNvPicPr>
            <a:picLocks noChangeAspect="1"/>
          </p:cNvPicPr>
          <p:nvPr/>
        </p:nvPicPr>
        <p:blipFill>
          <a:blip r:embed="rId2"/>
          <a:stretch>
            <a:fillRect/>
          </a:stretch>
        </p:blipFill>
        <p:spPr>
          <a:xfrm>
            <a:off x="5139536" y="1623974"/>
            <a:ext cx="3332922" cy="3078818"/>
          </a:xfrm>
          <a:prstGeom prst="rect">
            <a:avLst/>
          </a:prstGeom>
        </p:spPr>
      </p:pic>
      <p:sp>
        <p:nvSpPr>
          <p:cNvPr id="7" name="Text Placeholder 6"/>
          <p:cNvSpPr>
            <a:spLocks noGrp="1"/>
          </p:cNvSpPr>
          <p:nvPr>
            <p:ph type="body" idx="2"/>
          </p:nvPr>
        </p:nvSpPr>
        <p:spPr>
          <a:xfrm>
            <a:off x="5075583" y="1152475"/>
            <a:ext cx="3396876" cy="2614853"/>
          </a:xfrm>
        </p:spPr>
        <p:txBody>
          <a:bodyPr/>
          <a:lstStyle/>
          <a:p>
            <a:pPr marL="139700" indent="0">
              <a:buNone/>
            </a:pPr>
            <a:r>
              <a:rPr lang="en-US" dirty="0" smtClean="0"/>
              <a:t>Cash Balance Reserve Policy – 6200</a:t>
            </a:r>
          </a:p>
          <a:p>
            <a:pPr marL="139700" indent="0">
              <a:buNone/>
            </a:pPr>
            <a:r>
              <a:rPr lang="en-US" sz="1300" dirty="0" smtClean="0"/>
              <a:t>Reserves equal to 10 % of annual Expenses  </a:t>
            </a:r>
          </a:p>
          <a:p>
            <a:pPr marL="139700" indent="0">
              <a:buNone/>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pic>
        <p:nvPicPr>
          <p:cNvPr id="10" name="Picture 9"/>
          <p:cNvPicPr>
            <a:picLocks noChangeAspect="1"/>
          </p:cNvPicPr>
          <p:nvPr/>
        </p:nvPicPr>
        <p:blipFill>
          <a:blip r:embed="rId3"/>
          <a:stretch>
            <a:fillRect/>
          </a:stretch>
        </p:blipFill>
        <p:spPr>
          <a:xfrm>
            <a:off x="490919" y="1689810"/>
            <a:ext cx="3517812" cy="3012981"/>
          </a:xfrm>
          <a:prstGeom prst="rect">
            <a:avLst/>
          </a:prstGeom>
        </p:spPr>
      </p:pic>
    </p:spTree>
    <p:extLst>
      <p:ext uri="{BB962C8B-B14F-4D97-AF65-F5344CB8AC3E}">
        <p14:creationId xmlns:p14="http://schemas.microsoft.com/office/powerpoint/2010/main" val="331498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5"/>
          <p:cNvSpPr txBox="1">
            <a:spLocks noGrp="1"/>
          </p:cNvSpPr>
          <p:nvPr>
            <p:ph type="title"/>
          </p:nvPr>
        </p:nvSpPr>
        <p:spPr>
          <a:xfrm>
            <a:off x="214100" y="132750"/>
            <a:ext cx="6069000" cy="593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400"/>
              <a:buNone/>
            </a:pPr>
            <a:r>
              <a:rPr lang="en"/>
              <a:t>Forecast Overview </a:t>
            </a:r>
            <a:endParaRPr/>
          </a:p>
        </p:txBody>
      </p:sp>
      <p:sp>
        <p:nvSpPr>
          <p:cNvPr id="82" name="Google Shape;82;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lnSpcReduction="20000"/>
          </a:bodyPr>
          <a:lstStyle/>
          <a:p>
            <a:pPr marL="114300" indent="0">
              <a:buNone/>
            </a:pPr>
            <a:r>
              <a:rPr lang="en" dirty="0"/>
              <a:t>This forecast reflects changes that have occurred after the </a:t>
            </a:r>
            <a:r>
              <a:rPr lang="en" dirty="0" smtClean="0"/>
              <a:t>May 2023 </a:t>
            </a:r>
            <a:r>
              <a:rPr lang="en" dirty="0"/>
              <a:t>forecast was approved and adopted</a:t>
            </a:r>
            <a:r>
              <a:rPr lang="en" dirty="0" smtClean="0"/>
              <a:t>. The Five-Year Forecast is required by </a:t>
            </a:r>
            <a:r>
              <a:rPr lang="en-US" dirty="0" smtClean="0"/>
              <a:t>O.R.C</a:t>
            </a:r>
            <a:r>
              <a:rPr lang="en-US" dirty="0"/>
              <a:t>. 5705.391 and O.A.C. </a:t>
            </a:r>
            <a:r>
              <a:rPr lang="en-US" dirty="0" smtClean="0"/>
              <a:t>3301-92-04 which requires each Board </a:t>
            </a:r>
            <a:r>
              <a:rPr lang="en-US" dirty="0"/>
              <a:t>of Education to submit a five-year projection of operational revenues and expenditures along with assumptions </a:t>
            </a:r>
            <a:r>
              <a:rPr lang="en-US" dirty="0" smtClean="0"/>
              <a:t>(notes) to </a:t>
            </a:r>
            <a:r>
              <a:rPr lang="en-US" dirty="0"/>
              <a:t>the Ohio Department of Education prior to November 30th </a:t>
            </a:r>
            <a:r>
              <a:rPr lang="en-US" dirty="0" smtClean="0"/>
              <a:t>and </a:t>
            </a:r>
            <a:r>
              <a:rPr lang="en-US" dirty="0"/>
              <a:t>an update by May 31st of each fiscal </a:t>
            </a:r>
            <a:r>
              <a:rPr lang="en-US" dirty="0" smtClean="0"/>
              <a:t>year. </a:t>
            </a:r>
          </a:p>
          <a:p>
            <a:pPr marL="114300" indent="0">
              <a:buNone/>
            </a:pPr>
            <a:endParaRPr lang="en-US" dirty="0"/>
          </a:p>
          <a:p>
            <a:pPr marL="114300" indent="0">
              <a:buNone/>
            </a:pPr>
            <a:r>
              <a:rPr lang="en-US" u="sng" dirty="0" smtClean="0"/>
              <a:t>The Five Year Forecast is used to: </a:t>
            </a:r>
            <a:endParaRPr lang="en-US" u="sng" dirty="0"/>
          </a:p>
          <a:p>
            <a:pPr marL="114300" indent="0">
              <a:buNone/>
            </a:pPr>
            <a:r>
              <a:rPr lang="en" dirty="0" smtClean="0"/>
              <a:t> </a:t>
            </a:r>
            <a:endParaRPr lang="en-US" dirty="0"/>
          </a:p>
          <a:p>
            <a:r>
              <a:rPr lang="en-US" dirty="0"/>
              <a:t>To engage the Board of Education and the community in long range planning and discussions of financial issues facing the school district.</a:t>
            </a:r>
          </a:p>
          <a:p>
            <a:r>
              <a:rPr lang="en-US" dirty="0" smtClean="0"/>
              <a:t>To </a:t>
            </a:r>
            <a:r>
              <a:rPr lang="en-US" dirty="0"/>
              <a:t>serve as a basis for determining the school district’s ability to sign the certificate required by O.R.C. 5705.412, commonly known as the “412 certificate”.</a:t>
            </a:r>
          </a:p>
          <a:p>
            <a:r>
              <a:rPr lang="en-US" dirty="0" smtClean="0"/>
              <a:t>To </a:t>
            </a:r>
            <a:r>
              <a:rPr lang="en-US" dirty="0"/>
              <a:t>provide a method for the Ohio Department of Education and Auditor of State to identify school districts with potential financial problems.</a:t>
            </a:r>
          </a:p>
          <a:p>
            <a:pPr marL="0" lvl="0" indent="0" algn="l" rtl="0">
              <a:lnSpc>
                <a:spcPct val="115000"/>
              </a:lnSpc>
              <a:spcBef>
                <a:spcPts val="1200"/>
              </a:spcBef>
              <a:spcAft>
                <a:spcPts val="1200"/>
              </a:spcAft>
              <a:buSzPts val="1800"/>
              <a:buNone/>
            </a:pPr>
            <a:endParaRPr dirty="0"/>
          </a:p>
        </p:txBody>
      </p:sp>
      <p:sp>
        <p:nvSpPr>
          <p:cNvPr id="83" name="Google Shape;83;p5"/>
          <p:cNvSpPr txBox="1">
            <a:spLocks noGrp="1"/>
          </p:cNvSpPr>
          <p:nvPr>
            <p:ph type="sldNum" idx="12"/>
          </p:nvPr>
        </p:nvSpPr>
        <p:spPr>
          <a:xfrm>
            <a:off x="8472458" y="4505992"/>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2</a:t>
            </a:fl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293ce8152e9_0_37"/>
          <p:cNvSpPr txBox="1">
            <a:spLocks noGrp="1"/>
          </p:cNvSpPr>
          <p:nvPr>
            <p:ph type="title"/>
          </p:nvPr>
        </p:nvSpPr>
        <p:spPr>
          <a:xfrm>
            <a:off x="214100" y="132750"/>
            <a:ext cx="7887300" cy="5085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00000"/>
              <a:buNone/>
            </a:pPr>
            <a:r>
              <a:rPr lang="en"/>
              <a:t>FIVE YEAR FORECAST ASSUMPTIONS -  EXPENSES</a:t>
            </a:r>
            <a:endParaRPr/>
          </a:p>
        </p:txBody>
      </p:sp>
      <p:sp>
        <p:nvSpPr>
          <p:cNvPr id="171" name="Google Shape;171;g293ce8152e9_0_37"/>
          <p:cNvSpPr txBox="1">
            <a:spLocks noGrp="1"/>
          </p:cNvSpPr>
          <p:nvPr>
            <p:ph type="body" idx="1"/>
          </p:nvPr>
        </p:nvSpPr>
        <p:spPr>
          <a:xfrm>
            <a:off x="311700" y="998100"/>
            <a:ext cx="7957200" cy="38670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1200"/>
              </a:spcBef>
              <a:spcAft>
                <a:spcPts val="0"/>
              </a:spcAft>
              <a:buSzPts val="1800"/>
              <a:buChar char="●"/>
            </a:pPr>
            <a:r>
              <a:rPr lang="en" dirty="0"/>
              <a:t>Negotiations with both unions will begin in early Spring. This will change our future expenses. </a:t>
            </a:r>
            <a:endParaRPr dirty="0"/>
          </a:p>
          <a:p>
            <a:pPr marL="457200" lvl="0" indent="-342900" algn="l" rtl="0">
              <a:lnSpc>
                <a:spcPct val="115000"/>
              </a:lnSpc>
              <a:spcBef>
                <a:spcPts val="0"/>
              </a:spcBef>
              <a:spcAft>
                <a:spcPts val="0"/>
              </a:spcAft>
              <a:buSzPts val="1800"/>
              <a:buChar char="●"/>
            </a:pPr>
            <a:r>
              <a:rPr lang="en" dirty="0"/>
              <a:t>Benefits assumptions remain at 10% annually for FY25-FY28, if renewals come in lower, costs will decrease by 46k for each 1%. Current loss ratio </a:t>
            </a:r>
            <a:r>
              <a:rPr lang="en" dirty="0" smtClean="0"/>
              <a:t>88.1%</a:t>
            </a:r>
            <a:endParaRPr dirty="0"/>
          </a:p>
          <a:p>
            <a:pPr marL="457200" lvl="0" indent="-342900" algn="l" rtl="0">
              <a:lnSpc>
                <a:spcPct val="115000"/>
              </a:lnSpc>
              <a:spcBef>
                <a:spcPts val="0"/>
              </a:spcBef>
              <a:spcAft>
                <a:spcPts val="0"/>
              </a:spcAft>
              <a:buSzPts val="1800"/>
              <a:buChar char="●"/>
            </a:pPr>
            <a:r>
              <a:rPr lang="en" dirty="0"/>
              <a:t>Without any changes, we are already anticipating deficit spending in each of the five forecasted years using 16% reappraisal for 2024.</a:t>
            </a:r>
            <a:endParaRPr dirty="0"/>
          </a:p>
          <a:p>
            <a:pPr marL="457200" lvl="0" indent="-342900" algn="l" rtl="0">
              <a:lnSpc>
                <a:spcPct val="115000"/>
              </a:lnSpc>
              <a:spcBef>
                <a:spcPts val="0"/>
              </a:spcBef>
              <a:spcAft>
                <a:spcPts val="0"/>
              </a:spcAft>
              <a:buSzPts val="1800"/>
              <a:buChar char="●"/>
            </a:pPr>
            <a:r>
              <a:rPr lang="en" dirty="0"/>
              <a:t>Costs for Special Education Services (tuition, nursing, transportation) continue to rise. Increased forecast by 500k annually to account for additional costs.  </a:t>
            </a:r>
            <a:endParaRPr dirty="0"/>
          </a:p>
          <a:p>
            <a:pPr marL="457200" lvl="0" indent="0" algn="l" rtl="0">
              <a:lnSpc>
                <a:spcPct val="115000"/>
              </a:lnSpc>
              <a:spcBef>
                <a:spcPts val="1200"/>
              </a:spcBef>
              <a:spcAft>
                <a:spcPts val="0"/>
              </a:spcAft>
              <a:buNone/>
            </a:pPr>
            <a:r>
              <a:rPr lang="en" dirty="0"/>
              <a:t> </a:t>
            </a:r>
            <a:endParaRPr dirty="0"/>
          </a:p>
        </p:txBody>
      </p:sp>
      <p:sp>
        <p:nvSpPr>
          <p:cNvPr id="172" name="Google Shape;172;g293ce8152e9_0_37"/>
          <p:cNvSpPr txBox="1">
            <a:spLocks noGrp="1"/>
          </p:cNvSpPr>
          <p:nvPr>
            <p:ph type="sldNum" idx="12"/>
          </p:nvPr>
        </p:nvSpPr>
        <p:spPr>
          <a:xfrm>
            <a:off x="8472458" y="4505992"/>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20</a:t>
            </a:fld>
            <a:endParaRPr/>
          </a:p>
        </p:txBody>
      </p:sp>
    </p:spTree>
    <p:extLst>
      <p:ext uri="{BB962C8B-B14F-4D97-AF65-F5344CB8AC3E}">
        <p14:creationId xmlns:p14="http://schemas.microsoft.com/office/powerpoint/2010/main" val="593879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lvl="0"/>
            <a:fld id="{00000000-1234-1234-1234-123412341234}" type="slidenum">
              <a:rPr lang="en" smtClean="0"/>
              <a:pPr lvl="0"/>
              <a:t>21</a:t>
            </a:fld>
            <a:endParaRPr lang="en"/>
          </a:p>
        </p:txBody>
      </p:sp>
      <p:pic>
        <p:nvPicPr>
          <p:cNvPr id="16" name="Picture 15"/>
          <p:cNvPicPr>
            <a:picLocks noChangeAspect="1"/>
          </p:cNvPicPr>
          <p:nvPr/>
        </p:nvPicPr>
        <p:blipFill>
          <a:blip r:embed="rId2"/>
          <a:stretch>
            <a:fillRect/>
          </a:stretch>
        </p:blipFill>
        <p:spPr>
          <a:xfrm>
            <a:off x="1223962" y="1046922"/>
            <a:ext cx="5872577" cy="3756992"/>
          </a:xfrm>
          <a:prstGeom prst="rect">
            <a:avLst/>
          </a:prstGeom>
        </p:spPr>
      </p:pic>
      <p:sp>
        <p:nvSpPr>
          <p:cNvPr id="17" name="TextBox 16"/>
          <p:cNvSpPr txBox="1"/>
          <p:nvPr/>
        </p:nvSpPr>
        <p:spPr>
          <a:xfrm>
            <a:off x="7096539" y="2955235"/>
            <a:ext cx="1924619" cy="1384995"/>
          </a:xfrm>
          <a:prstGeom prst="rect">
            <a:avLst/>
          </a:prstGeom>
          <a:solidFill>
            <a:srgbClr val="FFFF00"/>
          </a:solidFill>
        </p:spPr>
        <p:txBody>
          <a:bodyPr wrap="square" rtlCol="0">
            <a:spAutoFit/>
          </a:bodyPr>
          <a:lstStyle/>
          <a:p>
            <a:r>
              <a:rPr lang="en-US" dirty="0" smtClean="0"/>
              <a:t>Cumulative anticipated Change from May to November is -$178,187 over the forecast period</a:t>
            </a:r>
            <a:endParaRPr lang="en-US" dirty="0"/>
          </a:p>
        </p:txBody>
      </p:sp>
      <p:sp>
        <p:nvSpPr>
          <p:cNvPr id="18" name="Left Arrow 17"/>
          <p:cNvSpPr/>
          <p:nvPr/>
        </p:nvSpPr>
        <p:spPr>
          <a:xfrm>
            <a:off x="7156174" y="4591879"/>
            <a:ext cx="662609" cy="13252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9661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3e1e5e7183_0_12"/>
          <p:cNvSpPr txBox="1">
            <a:spLocks noGrp="1"/>
          </p:cNvSpPr>
          <p:nvPr>
            <p:ph type="title"/>
          </p:nvPr>
        </p:nvSpPr>
        <p:spPr>
          <a:xfrm>
            <a:off x="214100" y="132750"/>
            <a:ext cx="6069000" cy="4503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0000"/>
              <a:buNone/>
            </a:pPr>
            <a:r>
              <a:rPr lang="en" dirty="0"/>
              <a:t>Five Year Forecast </a:t>
            </a:r>
            <a:r>
              <a:rPr lang="en" dirty="0" smtClean="0"/>
              <a:t>FY24-FY28</a:t>
            </a:r>
            <a:endParaRPr dirty="0"/>
          </a:p>
        </p:txBody>
      </p:sp>
      <p:sp>
        <p:nvSpPr>
          <p:cNvPr id="218" name="Google Shape;218;g23e1e5e7183_0_12"/>
          <p:cNvSpPr txBox="1">
            <a:spLocks noGrp="1"/>
          </p:cNvSpPr>
          <p:nvPr>
            <p:ph type="body" idx="1"/>
          </p:nvPr>
        </p:nvSpPr>
        <p:spPr>
          <a:xfrm>
            <a:off x="112150" y="968900"/>
            <a:ext cx="8720100" cy="3923400"/>
          </a:xfrm>
          <a:prstGeom prst="rect">
            <a:avLst/>
          </a:prstGeom>
          <a:noFill/>
          <a:ln>
            <a:noFill/>
          </a:ln>
        </p:spPr>
        <p:txBody>
          <a:bodyPr spcFirstLastPara="1" wrap="square" lIns="91425" tIns="91425" rIns="91425" bIns="91425" anchor="t" anchorCtr="0">
            <a:normAutofit/>
          </a:bodyPr>
          <a:lstStyle/>
          <a:p>
            <a:pPr marL="0" lvl="0" indent="0" algn="l" rtl="0">
              <a:spcBef>
                <a:spcPts val="1200"/>
              </a:spcBef>
              <a:spcAft>
                <a:spcPts val="0"/>
              </a:spcAft>
              <a:buSzPts val="1100"/>
              <a:buNone/>
            </a:pPr>
            <a:endParaRPr dirty="0"/>
          </a:p>
          <a:p>
            <a:pPr marL="0" lvl="0" indent="0" algn="l" rtl="0">
              <a:lnSpc>
                <a:spcPct val="115000"/>
              </a:lnSpc>
              <a:spcBef>
                <a:spcPts val="1200"/>
              </a:spcBef>
              <a:spcAft>
                <a:spcPts val="1200"/>
              </a:spcAft>
              <a:buSzPts val="1800"/>
              <a:buNone/>
            </a:pPr>
            <a:endParaRPr dirty="0"/>
          </a:p>
        </p:txBody>
      </p:sp>
      <p:sp>
        <p:nvSpPr>
          <p:cNvPr id="219" name="Google Shape;219;g23e1e5e7183_0_12"/>
          <p:cNvSpPr txBox="1">
            <a:spLocks noGrp="1"/>
          </p:cNvSpPr>
          <p:nvPr>
            <p:ph type="sldNum" idx="12"/>
          </p:nvPr>
        </p:nvSpPr>
        <p:spPr>
          <a:xfrm>
            <a:off x="8472458" y="4505992"/>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22</a:t>
            </a:fld>
            <a:endParaRPr/>
          </a:p>
        </p:txBody>
      </p:sp>
      <p:pic>
        <p:nvPicPr>
          <p:cNvPr id="2" name="Picture 1"/>
          <p:cNvPicPr>
            <a:picLocks noChangeAspect="1"/>
          </p:cNvPicPr>
          <p:nvPr/>
        </p:nvPicPr>
        <p:blipFill>
          <a:blip r:embed="rId3"/>
          <a:stretch>
            <a:fillRect/>
          </a:stretch>
        </p:blipFill>
        <p:spPr>
          <a:xfrm>
            <a:off x="1904610" y="961608"/>
            <a:ext cx="4775388" cy="3845831"/>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
          <p:cNvSpPr txBox="1">
            <a:spLocks noGrp="1"/>
          </p:cNvSpPr>
          <p:nvPr>
            <p:ph type="title"/>
          </p:nvPr>
        </p:nvSpPr>
        <p:spPr>
          <a:xfrm>
            <a:off x="311700" y="2668450"/>
            <a:ext cx="8520600" cy="8418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800"/>
              <a:buNone/>
            </a:pPr>
            <a:r>
              <a:rPr lang="en"/>
              <a:t>Springboro Schools </a:t>
            </a:r>
            <a:endParaRPr/>
          </a:p>
        </p:txBody>
      </p:sp>
      <p:sp>
        <p:nvSpPr>
          <p:cNvPr id="226" name="Google Shape;226;p4"/>
          <p:cNvSpPr txBox="1">
            <a:spLocks noGrp="1"/>
          </p:cNvSpPr>
          <p:nvPr>
            <p:ph type="sldNum" idx="4294967295"/>
          </p:nvPr>
        </p:nvSpPr>
        <p:spPr>
          <a:xfrm>
            <a:off x="8472458" y="4505992"/>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23</a:t>
            </a:f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526950" y="657625"/>
            <a:ext cx="8090100" cy="35673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6000"/>
              <a:buNone/>
            </a:pPr>
            <a:r>
              <a:rPr lang="en"/>
              <a:t>Revenue</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General Fund Revenue by Source</a:t>
            </a:r>
            <a:endParaRPr lang="en-US" dirty="0"/>
          </a:p>
        </p:txBody>
      </p:sp>
      <p:sp>
        <p:nvSpPr>
          <p:cNvPr id="4" name="Text Placeholder 3"/>
          <p:cNvSpPr>
            <a:spLocks noGrp="1"/>
          </p:cNvSpPr>
          <p:nvPr>
            <p:ph type="body" idx="1"/>
          </p:nvPr>
        </p:nvSpPr>
        <p:spPr>
          <a:xfrm>
            <a:off x="417443" y="1020417"/>
            <a:ext cx="7706140" cy="3548458"/>
          </a:xfrm>
        </p:spPr>
        <p:txBody>
          <a:bodyPr/>
          <a:lstStyle/>
          <a:p>
            <a:pPr marL="114300" indent="0">
              <a:buNone/>
            </a:pPr>
            <a:r>
              <a:rPr lang="en-US" dirty="0" smtClean="0"/>
              <a:t>FY24</a:t>
            </a:r>
            <a:endParaRPr lang="en-US" dirty="0"/>
          </a:p>
        </p:txBody>
      </p:sp>
      <p:pic>
        <p:nvPicPr>
          <p:cNvPr id="6" name="Picture 5"/>
          <p:cNvPicPr>
            <a:picLocks noChangeAspect="1"/>
          </p:cNvPicPr>
          <p:nvPr/>
        </p:nvPicPr>
        <p:blipFill>
          <a:blip r:embed="rId2"/>
          <a:stretch>
            <a:fillRect/>
          </a:stretch>
        </p:blipFill>
        <p:spPr>
          <a:xfrm>
            <a:off x="1163499" y="1024567"/>
            <a:ext cx="6657975" cy="3838575"/>
          </a:xfrm>
          <a:prstGeom prst="rect">
            <a:avLst/>
          </a:prstGeom>
        </p:spPr>
      </p:pic>
      <p:sp>
        <p:nvSpPr>
          <p:cNvPr id="7" name="TextBox 6"/>
          <p:cNvSpPr txBox="1"/>
          <p:nvPr/>
        </p:nvSpPr>
        <p:spPr>
          <a:xfrm rot="582902">
            <a:off x="8037443" y="1791857"/>
            <a:ext cx="834887" cy="1200329"/>
          </a:xfrm>
          <a:prstGeom prst="rect">
            <a:avLst/>
          </a:prstGeom>
          <a:solidFill>
            <a:srgbClr val="92D050"/>
          </a:solidFill>
        </p:spPr>
        <p:txBody>
          <a:bodyPr wrap="square" rtlCol="0">
            <a:spAutoFit/>
          </a:bodyPr>
          <a:lstStyle/>
          <a:p>
            <a:r>
              <a:rPr lang="en-US" sz="900" dirty="0" smtClean="0"/>
              <a:t>71% of Springboro’s General Operating Revenue is derived from property taxes</a:t>
            </a:r>
            <a:endParaRPr lang="en-US" sz="900" dirty="0"/>
          </a:p>
        </p:txBody>
      </p:sp>
      <p:sp>
        <p:nvSpPr>
          <p:cNvPr id="2" name="TextBox 1"/>
          <p:cNvSpPr txBox="1"/>
          <p:nvPr/>
        </p:nvSpPr>
        <p:spPr>
          <a:xfrm>
            <a:off x="7942152" y="3304309"/>
            <a:ext cx="1025469" cy="861774"/>
          </a:xfrm>
          <a:prstGeom prst="rect">
            <a:avLst/>
          </a:prstGeom>
          <a:solidFill>
            <a:schemeClr val="accent3">
              <a:lumMod val="20000"/>
              <a:lumOff val="80000"/>
            </a:schemeClr>
          </a:solidFill>
        </p:spPr>
        <p:txBody>
          <a:bodyPr wrap="square" rtlCol="0">
            <a:spAutoFit/>
          </a:bodyPr>
          <a:lstStyle/>
          <a:p>
            <a:r>
              <a:rPr lang="en-US" sz="1000" dirty="0" smtClean="0"/>
              <a:t>Our Reality: Springboro is a locally funded school district.  </a:t>
            </a:r>
            <a:endParaRPr lang="en-US" sz="1000" dirty="0"/>
          </a:p>
        </p:txBody>
      </p:sp>
    </p:spTree>
    <p:extLst>
      <p:ext uri="{BB962C8B-B14F-4D97-AF65-F5344CB8AC3E}">
        <p14:creationId xmlns:p14="http://schemas.microsoft.com/office/powerpoint/2010/main" val="1114116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7"/>
          <p:cNvSpPr txBox="1">
            <a:spLocks noGrp="1"/>
          </p:cNvSpPr>
          <p:nvPr>
            <p:ph type="body" idx="1"/>
          </p:nvPr>
        </p:nvSpPr>
        <p:spPr>
          <a:xfrm>
            <a:off x="98475" y="977525"/>
            <a:ext cx="4317900" cy="4010111"/>
          </a:xfrm>
          <a:prstGeom prst="rect">
            <a:avLst/>
          </a:prstGeom>
          <a:noFill/>
          <a:ln>
            <a:noFill/>
          </a:ln>
        </p:spPr>
        <p:txBody>
          <a:bodyPr spcFirstLastPara="1" wrap="square" lIns="91425" tIns="91425" rIns="91425" bIns="91425" anchor="t" anchorCtr="0">
            <a:normAutofit fontScale="40000" lnSpcReduction="20000"/>
          </a:bodyPr>
          <a:lstStyle/>
          <a:p>
            <a:pPr marL="0" lvl="0" indent="0" algn="l" rtl="0">
              <a:lnSpc>
                <a:spcPct val="115000"/>
              </a:lnSpc>
              <a:spcBef>
                <a:spcPts val="0"/>
              </a:spcBef>
              <a:spcAft>
                <a:spcPts val="0"/>
              </a:spcAft>
              <a:buNone/>
            </a:pPr>
            <a:r>
              <a:rPr lang="en" sz="2300" b="1" dirty="0">
                <a:solidFill>
                  <a:srgbClr val="00B050"/>
                </a:solidFill>
              </a:rPr>
              <a:t>Property Taxes </a:t>
            </a:r>
            <a:endParaRPr sz="2300" b="1" dirty="0">
              <a:solidFill>
                <a:srgbClr val="00B050"/>
              </a:solidFill>
            </a:endParaRPr>
          </a:p>
          <a:p>
            <a:pPr marL="457200" lvl="0" indent="-290830" algn="l" rtl="0">
              <a:lnSpc>
                <a:spcPct val="115000"/>
              </a:lnSpc>
              <a:spcBef>
                <a:spcPts val="0"/>
              </a:spcBef>
              <a:spcAft>
                <a:spcPts val="0"/>
              </a:spcAft>
              <a:buSzPct val="100000"/>
              <a:buChar char="●"/>
            </a:pPr>
            <a:r>
              <a:rPr lang="en" sz="2300" b="1" dirty="0"/>
              <a:t>1.01 - </a:t>
            </a:r>
            <a:r>
              <a:rPr lang="en" sz="2300" b="1" u="sng" dirty="0"/>
              <a:t>Real Estate</a:t>
            </a:r>
            <a:r>
              <a:rPr lang="en" sz="2300" b="1" dirty="0"/>
              <a:t> - The </a:t>
            </a:r>
            <a:r>
              <a:rPr lang="en" sz="2300" b="1" dirty="0" smtClean="0"/>
              <a:t>May Forecast </a:t>
            </a:r>
            <a:r>
              <a:rPr lang="en" sz="2300" b="1" dirty="0"/>
              <a:t>had estimate for TY24 Reappraisal of </a:t>
            </a:r>
            <a:r>
              <a:rPr lang="en" sz="2300" b="1" dirty="0" smtClean="0"/>
              <a:t>15</a:t>
            </a:r>
            <a:r>
              <a:rPr lang="en" sz="2300" b="1" dirty="0"/>
              <a:t>%. </a:t>
            </a:r>
            <a:r>
              <a:rPr lang="en" sz="2300" b="1" dirty="0" smtClean="0"/>
              <a:t>The November Forecast estimate </a:t>
            </a:r>
            <a:r>
              <a:rPr lang="en" sz="2300" b="1" dirty="0"/>
              <a:t>is </a:t>
            </a:r>
            <a:r>
              <a:rPr lang="en" sz="2300" b="1" dirty="0" smtClean="0"/>
              <a:t>16%. If no legislative changes occur within the next calendar year, our reappraisal could come in at 25%. Due to HB187, SB153, we are keeping the conservative increase at 16%. The Greens </a:t>
            </a:r>
            <a:r>
              <a:rPr lang="en" sz="2300" b="1" dirty="0"/>
              <a:t>TIF </a:t>
            </a:r>
            <a:r>
              <a:rPr lang="en" sz="2300" b="1" dirty="0" smtClean="0"/>
              <a:t>ended which will </a:t>
            </a:r>
            <a:r>
              <a:rPr lang="en" sz="2300" b="1" dirty="0"/>
              <a:t>add 270k annually, ½ in FY24</a:t>
            </a:r>
            <a:r>
              <a:rPr lang="en" sz="2300" b="1" dirty="0" smtClean="0"/>
              <a:t>. This was already accounted for in the May Forecast. </a:t>
            </a:r>
            <a:endParaRPr sz="2300" b="1" dirty="0"/>
          </a:p>
          <a:p>
            <a:pPr marL="457200" lvl="0" indent="-290830" algn="l" rtl="0">
              <a:lnSpc>
                <a:spcPct val="115000"/>
              </a:lnSpc>
              <a:spcBef>
                <a:spcPts val="0"/>
              </a:spcBef>
              <a:spcAft>
                <a:spcPts val="0"/>
              </a:spcAft>
              <a:buSzPct val="100000"/>
              <a:buChar char="●"/>
            </a:pPr>
            <a:r>
              <a:rPr lang="en" sz="2300" b="1" u="sng" dirty="0" smtClean="0"/>
              <a:t>1.020 </a:t>
            </a:r>
            <a:r>
              <a:rPr lang="en" sz="2300" b="1" u="sng" dirty="0"/>
              <a:t>- Public Utility </a:t>
            </a:r>
            <a:r>
              <a:rPr lang="en" sz="2300" b="1" u="sng" dirty="0" smtClean="0"/>
              <a:t>Values</a:t>
            </a:r>
            <a:r>
              <a:rPr lang="en" sz="2300" b="1" dirty="0" smtClean="0"/>
              <a:t> - We are anticipating that the Rockies Express Pipeline appeal will be settled, and have added 50% of the appealed value back to the forecast begin</a:t>
            </a:r>
            <a:r>
              <a:rPr lang="en-US" sz="2300" b="1" dirty="0" smtClean="0"/>
              <a:t>n</a:t>
            </a:r>
            <a:r>
              <a:rPr lang="en" sz="2300" b="1" dirty="0" smtClean="0"/>
              <a:t>ing in calendar year 2024. This added approximately 120k annually to the forecast. If the appeal settles higher, I will adjust the May 2024 Forecast.   </a:t>
            </a:r>
            <a:endParaRPr sz="2300" b="1" dirty="0"/>
          </a:p>
          <a:p>
            <a:pPr marL="457200" lvl="0" indent="-290830" algn="l" rtl="0">
              <a:lnSpc>
                <a:spcPct val="115000"/>
              </a:lnSpc>
              <a:spcBef>
                <a:spcPts val="0"/>
              </a:spcBef>
              <a:spcAft>
                <a:spcPts val="0"/>
              </a:spcAft>
              <a:buSzPct val="100000"/>
              <a:buChar char="●"/>
            </a:pPr>
            <a:r>
              <a:rPr lang="en" sz="2300" b="1" dirty="0"/>
              <a:t>1.050 </a:t>
            </a:r>
            <a:r>
              <a:rPr lang="en" sz="2300" b="1" dirty="0" smtClean="0"/>
              <a:t>– </a:t>
            </a:r>
            <a:r>
              <a:rPr lang="en" sz="2300" b="1" u="sng" dirty="0" smtClean="0"/>
              <a:t>State Share of Local Property Taxes (</a:t>
            </a:r>
            <a:r>
              <a:rPr lang="en" sz="2300" b="1" dirty="0" smtClean="0"/>
              <a:t>Formally Rollback/Homestead) - this </a:t>
            </a:r>
            <a:r>
              <a:rPr lang="en" sz="2300" b="1" dirty="0"/>
              <a:t>line is the 12.5% state reimbursement, as values go up, this will </a:t>
            </a:r>
            <a:r>
              <a:rPr lang="en" sz="2300" b="1" dirty="0" smtClean="0"/>
              <a:t>increase. </a:t>
            </a:r>
          </a:p>
          <a:p>
            <a:pPr marL="166370" lvl="0" indent="0" algn="l" rtl="0">
              <a:lnSpc>
                <a:spcPct val="115000"/>
              </a:lnSpc>
              <a:spcBef>
                <a:spcPts val="0"/>
              </a:spcBef>
              <a:spcAft>
                <a:spcPts val="0"/>
              </a:spcAft>
              <a:buSzPct val="100000"/>
              <a:buNone/>
            </a:pPr>
            <a:endParaRPr sz="2300" b="1" dirty="0"/>
          </a:p>
          <a:p>
            <a:pPr marL="0" lvl="0" indent="0">
              <a:buNone/>
            </a:pPr>
            <a:r>
              <a:rPr lang="en-US" sz="2300" b="1" dirty="0">
                <a:solidFill>
                  <a:srgbClr val="00B050"/>
                </a:solidFill>
              </a:rPr>
              <a:t>State Aid </a:t>
            </a:r>
          </a:p>
          <a:p>
            <a:pPr lvl="0" indent="-290830">
              <a:buSzPct val="100000"/>
            </a:pPr>
            <a:r>
              <a:rPr lang="en-US" sz="2300" b="1" u="sng" dirty="0"/>
              <a:t>1.035 - State Funding</a:t>
            </a:r>
            <a:r>
              <a:rPr lang="en-US" sz="2300" b="1" dirty="0"/>
              <a:t> – FY24/FY25 Biennium Budget HB33 - Continued Phase In of FSFP 16.67% </a:t>
            </a:r>
            <a:r>
              <a:rPr lang="en-US" sz="2300" b="1" dirty="0" smtClean="0"/>
              <a:t>annually</a:t>
            </a:r>
            <a:r>
              <a:rPr lang="en-US" sz="2300" b="1" dirty="0"/>
              <a:t>. Cost inputs were updated in the FSFP to use FY22 costs instead of FY18. Continued transitional aid Guarantee.  </a:t>
            </a:r>
          </a:p>
          <a:p>
            <a:pPr lvl="0" indent="-290830">
              <a:buSzPct val="100000"/>
            </a:pPr>
            <a:r>
              <a:rPr lang="en-US" sz="2300" b="1" u="sng" dirty="0"/>
              <a:t>1.040 - Restricted Funding</a:t>
            </a:r>
            <a:r>
              <a:rPr lang="en-US" sz="2300" b="1" dirty="0"/>
              <a:t> – Categorical Aid increased in special education transportation, DPIA, ELL</a:t>
            </a:r>
            <a:r>
              <a:rPr lang="en-US" sz="2300" b="1" dirty="0" smtClean="0"/>
              <a:t>. However, our expenses in these areas far exceed the additional categorical aid funding. Ex: Gifted   </a:t>
            </a:r>
            <a:r>
              <a:rPr lang="en-US" sz="2300" b="1" dirty="0" smtClean="0">
                <a:solidFill>
                  <a:srgbClr val="00B050"/>
                </a:solidFill>
              </a:rPr>
              <a:t> </a:t>
            </a:r>
          </a:p>
          <a:p>
            <a:pPr marL="166370" lvl="0" indent="0">
              <a:buSzPct val="100000"/>
              <a:buNone/>
            </a:pPr>
            <a:endParaRPr lang="en-US" sz="2300" b="1" dirty="0">
              <a:solidFill>
                <a:srgbClr val="00B050"/>
              </a:solidFill>
            </a:endParaRPr>
          </a:p>
          <a:p>
            <a:pPr marL="0" lvl="0" indent="0" algn="l" rtl="0">
              <a:lnSpc>
                <a:spcPct val="115000"/>
              </a:lnSpc>
              <a:spcBef>
                <a:spcPts val="0"/>
              </a:spcBef>
              <a:spcAft>
                <a:spcPts val="0"/>
              </a:spcAft>
              <a:buNone/>
            </a:pPr>
            <a:r>
              <a:rPr lang="en" sz="2300" b="1" dirty="0" smtClean="0">
                <a:solidFill>
                  <a:srgbClr val="00B050"/>
                </a:solidFill>
              </a:rPr>
              <a:t>All Other Revenue </a:t>
            </a:r>
            <a:endParaRPr sz="2300" b="1" dirty="0">
              <a:solidFill>
                <a:srgbClr val="00B050"/>
              </a:solidFill>
            </a:endParaRPr>
          </a:p>
          <a:p>
            <a:pPr lvl="0" indent="-290830">
              <a:buSzPct val="100000"/>
            </a:pPr>
            <a:r>
              <a:rPr lang="en" sz="2300" b="1" dirty="0" smtClean="0"/>
              <a:t> </a:t>
            </a:r>
            <a:r>
              <a:rPr lang="en-US" sz="2300" b="1" dirty="0"/>
              <a:t>1.060 - This line has been increased due to an increase in tuition revenue for excess costs for foster placed “in” students. </a:t>
            </a:r>
          </a:p>
          <a:p>
            <a:pPr lvl="0" indent="-290830">
              <a:buSzPct val="100000"/>
            </a:pPr>
            <a:r>
              <a:rPr lang="en-US" sz="2300" b="1" dirty="0"/>
              <a:t>2.060 - This line is for refunds of prior year expenses, due to the Greens of </a:t>
            </a:r>
            <a:r>
              <a:rPr lang="en-US" sz="2300" b="1" dirty="0" err="1"/>
              <a:t>Bunnell</a:t>
            </a:r>
            <a:r>
              <a:rPr lang="en-US" sz="2300" b="1" dirty="0"/>
              <a:t> Hill TIFF expiring, I added it to new construction and took it out of all other revenue</a:t>
            </a:r>
            <a:r>
              <a:rPr lang="en-US" sz="2300" b="1" dirty="0" smtClean="0"/>
              <a:t>. This was included in the May Forecast, no change for Nov.   </a:t>
            </a:r>
            <a:endParaRPr lang="en-US" sz="2300" b="1" dirty="0" smtClean="0">
              <a:solidFill>
                <a:srgbClr val="00B050"/>
              </a:solidFill>
            </a:endParaRPr>
          </a:p>
          <a:p>
            <a:pPr marL="0" lvl="0" indent="0" algn="l" rtl="0">
              <a:lnSpc>
                <a:spcPct val="115000"/>
              </a:lnSpc>
              <a:spcBef>
                <a:spcPts val="0"/>
              </a:spcBef>
              <a:spcAft>
                <a:spcPts val="0"/>
              </a:spcAft>
              <a:buNone/>
            </a:pPr>
            <a:endParaRPr sz="1400" b="1" dirty="0"/>
          </a:p>
        </p:txBody>
      </p:sp>
      <p:sp>
        <p:nvSpPr>
          <p:cNvPr id="102" name="Google Shape;102;p7"/>
          <p:cNvSpPr txBox="1">
            <a:spLocks noGrp="1"/>
          </p:cNvSpPr>
          <p:nvPr>
            <p:ph type="title"/>
          </p:nvPr>
        </p:nvSpPr>
        <p:spPr>
          <a:xfrm>
            <a:off x="214100" y="132750"/>
            <a:ext cx="6069000" cy="593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400"/>
              <a:buNone/>
            </a:pPr>
            <a:r>
              <a:rPr lang="en" dirty="0"/>
              <a:t>Revenue Assumptions </a:t>
            </a:r>
            <a:r>
              <a:rPr lang="en" dirty="0" smtClean="0"/>
              <a:t>– November 2023  </a:t>
            </a:r>
            <a:endParaRPr dirty="0"/>
          </a:p>
        </p:txBody>
      </p:sp>
      <p:sp>
        <p:nvSpPr>
          <p:cNvPr id="103" name="Google Shape;103;p7"/>
          <p:cNvSpPr txBox="1">
            <a:spLocks noGrp="1"/>
          </p:cNvSpPr>
          <p:nvPr>
            <p:ph type="sldNum" idx="12"/>
          </p:nvPr>
        </p:nvSpPr>
        <p:spPr>
          <a:xfrm>
            <a:off x="8472458" y="4505992"/>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5</a:t>
            </a:fld>
            <a:endParaRPr/>
          </a:p>
        </p:txBody>
      </p:sp>
      <p:pic>
        <p:nvPicPr>
          <p:cNvPr id="3" name="Picture 2"/>
          <p:cNvPicPr>
            <a:picLocks noChangeAspect="1"/>
          </p:cNvPicPr>
          <p:nvPr/>
        </p:nvPicPr>
        <p:blipFill>
          <a:blip r:embed="rId3"/>
          <a:stretch>
            <a:fillRect/>
          </a:stretch>
        </p:blipFill>
        <p:spPr>
          <a:xfrm>
            <a:off x="4416375" y="1097366"/>
            <a:ext cx="3837332" cy="368701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25cfbd72461_0_14"/>
          <p:cNvSpPr txBox="1">
            <a:spLocks noGrp="1"/>
          </p:cNvSpPr>
          <p:nvPr>
            <p:ph type="title"/>
          </p:nvPr>
        </p:nvSpPr>
        <p:spPr>
          <a:xfrm>
            <a:off x="214100" y="132750"/>
            <a:ext cx="8028000" cy="593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Property Taxes</a:t>
            </a:r>
            <a:endParaRPr/>
          </a:p>
        </p:txBody>
      </p:sp>
      <p:sp>
        <p:nvSpPr>
          <p:cNvPr id="92" name="Google Shape;92;g25cfbd72461_0_14"/>
          <p:cNvSpPr txBox="1">
            <a:spLocks noGrp="1"/>
          </p:cNvSpPr>
          <p:nvPr>
            <p:ph type="sldNum" idx="12"/>
          </p:nvPr>
        </p:nvSpPr>
        <p:spPr>
          <a:xfrm>
            <a:off x="8472458" y="4505992"/>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rPr>
              <a:t>6</a:t>
            </a:fld>
            <a:endParaRPr>
              <a:solidFill>
                <a:schemeClr val="dk2"/>
              </a:solidFill>
            </a:endParaRPr>
          </a:p>
        </p:txBody>
      </p:sp>
      <p:sp>
        <p:nvSpPr>
          <p:cNvPr id="93" name="Google Shape;93;g25cfbd72461_0_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dirty="0"/>
              <a:t>The District has been on the 20 mill statutory floor since tax year 2018. This means no further reduction factors are placed on previous operating levies, and as home values improve, the district receives additional tax revenue.  </a:t>
            </a:r>
            <a:endParaRPr dirty="0"/>
          </a:p>
          <a:p>
            <a:pPr marL="457200" lvl="0" indent="-342900" algn="l" rtl="0">
              <a:spcBef>
                <a:spcPts val="0"/>
              </a:spcBef>
              <a:spcAft>
                <a:spcPts val="0"/>
              </a:spcAft>
              <a:buSzPts val="1800"/>
              <a:buChar char="●"/>
            </a:pPr>
            <a:r>
              <a:rPr lang="en" dirty="0"/>
              <a:t>This revenue has prolonged the need for the district to </a:t>
            </a:r>
            <a:r>
              <a:rPr lang="en" dirty="0" smtClean="0"/>
              <a:t>seek </a:t>
            </a:r>
            <a:r>
              <a:rPr lang="en" dirty="0"/>
              <a:t>additional revenue. </a:t>
            </a:r>
            <a:endParaRPr dirty="0"/>
          </a:p>
          <a:p>
            <a:pPr marL="457200" lvl="0" indent="-342900" algn="l" rtl="0">
              <a:spcBef>
                <a:spcPts val="0"/>
              </a:spcBef>
              <a:spcAft>
                <a:spcPts val="0"/>
              </a:spcAft>
              <a:buSzPts val="1800"/>
              <a:buChar char="●"/>
            </a:pPr>
            <a:r>
              <a:rPr lang="en" dirty="0"/>
              <a:t>However, various current legislation is being considered that </a:t>
            </a:r>
            <a:r>
              <a:rPr lang="en" dirty="0" smtClean="0"/>
              <a:t>could </a:t>
            </a:r>
            <a:r>
              <a:rPr lang="en" dirty="0"/>
              <a:t>change this law that has been in place since 1976 known as HB920. </a:t>
            </a:r>
            <a:endParaRPr dirty="0"/>
          </a:p>
          <a:p>
            <a:pPr marL="457200" lvl="0" indent="-342900" algn="l" rtl="0">
              <a:spcBef>
                <a:spcPts val="0"/>
              </a:spcBef>
              <a:spcAft>
                <a:spcPts val="0"/>
              </a:spcAft>
              <a:buSzPts val="1800"/>
              <a:buChar char="●"/>
            </a:pPr>
            <a:r>
              <a:rPr lang="en" dirty="0"/>
              <a:t>Currently the district is projecting a 16% reappraisal increase for tax year 2024, </a:t>
            </a:r>
            <a:r>
              <a:rPr lang="en" dirty="0" smtClean="0"/>
              <a:t>collections </a:t>
            </a:r>
            <a:r>
              <a:rPr lang="en" dirty="0"/>
              <a:t>in 2025. This would only apply to class I real estate, which would increase the total tax bill by about 8%. Sales for 2023 alone, would suggest an increase of about 26% would be needed to increase values to 95% of sales. This would increase tax bills by about 13%. </a:t>
            </a:r>
            <a:endParaRPr dirty="0"/>
          </a:p>
        </p:txBody>
      </p:sp>
    </p:spTree>
    <p:extLst>
      <p:ext uri="{BB962C8B-B14F-4D97-AF65-F5344CB8AC3E}">
        <p14:creationId xmlns:p14="http://schemas.microsoft.com/office/powerpoint/2010/main" val="592828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5cfbd72461_0_20"/>
          <p:cNvSpPr txBox="1">
            <a:spLocks noGrp="1"/>
          </p:cNvSpPr>
          <p:nvPr>
            <p:ph type="title"/>
          </p:nvPr>
        </p:nvSpPr>
        <p:spPr>
          <a:xfrm>
            <a:off x="214100" y="132750"/>
            <a:ext cx="8028000" cy="593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Property Taxes</a:t>
            </a:r>
            <a:endParaRPr/>
          </a:p>
        </p:txBody>
      </p:sp>
      <p:sp>
        <p:nvSpPr>
          <p:cNvPr id="99" name="Google Shape;99;g25cfbd72461_0_20"/>
          <p:cNvSpPr txBox="1">
            <a:spLocks noGrp="1"/>
          </p:cNvSpPr>
          <p:nvPr>
            <p:ph type="sldNum" idx="12"/>
          </p:nvPr>
        </p:nvSpPr>
        <p:spPr>
          <a:xfrm>
            <a:off x="8472458" y="4505992"/>
            <a:ext cx="548700" cy="393600"/>
          </a:xfrm>
          <a:prstGeom prst="rect">
            <a:avLst/>
          </a:prstGeom>
        </p:spPr>
        <p:txBody>
          <a:bodyPr spcFirstLastPara="1" wrap="square" lIns="91425" tIns="91425" rIns="91425" bIns="91425" anchor="ctr" anchorCtr="0">
            <a:normAutofit/>
          </a:bodyPr>
          <a:lstStyle/>
          <a:p>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fld id="{00000000-1234-1234-1234-123412341234}" type="slidenum">
              <a:rPr kumimoji="0" lang="en" sz="1100" b="0" i="0" u="none" strike="noStrike" kern="0" cap="none" spc="0" normalizeH="0" baseline="0" noProof="0">
                <a:ln>
                  <a:noFill/>
                </a:ln>
                <a:solidFill>
                  <a:srgbClr val="999999"/>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t>7</a:t>
            </a:fld>
            <a:endParaRPr kumimoji="0" sz="1100" b="0" i="0" u="none" strike="noStrike" kern="0" cap="none" spc="0" normalizeH="0" baseline="0" noProof="0">
              <a:ln>
                <a:noFill/>
              </a:ln>
              <a:solidFill>
                <a:srgbClr val="999999"/>
              </a:solidFill>
              <a:effectLst/>
              <a:uLnTx/>
              <a:uFillTx/>
              <a:latin typeface="Calibri"/>
              <a:cs typeface="Calibri"/>
              <a:sym typeface="Calibri"/>
            </a:endParaRPr>
          </a:p>
        </p:txBody>
      </p:sp>
      <p:sp>
        <p:nvSpPr>
          <p:cNvPr id="100" name="Google Shape;100;g25cfbd72461_0_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dirty="0"/>
          </a:p>
        </p:txBody>
      </p:sp>
      <p:pic>
        <p:nvPicPr>
          <p:cNvPr id="101" name="Google Shape;101;g25cfbd72461_0_20"/>
          <p:cNvPicPr preferRelativeResize="0"/>
          <p:nvPr/>
        </p:nvPicPr>
        <p:blipFill>
          <a:blip r:embed="rId3">
            <a:alphaModFix/>
          </a:blip>
          <a:stretch>
            <a:fillRect/>
          </a:stretch>
        </p:blipFill>
        <p:spPr>
          <a:xfrm>
            <a:off x="214100" y="1060606"/>
            <a:ext cx="8254176" cy="3438855"/>
          </a:xfrm>
          <a:prstGeom prst="rect">
            <a:avLst/>
          </a:prstGeom>
          <a:noFill/>
          <a:ln>
            <a:noFill/>
          </a:ln>
        </p:spPr>
      </p:pic>
      <p:sp>
        <p:nvSpPr>
          <p:cNvPr id="102" name="Google Shape;102;g25cfbd72461_0_20"/>
          <p:cNvSpPr txBox="1"/>
          <p:nvPr/>
        </p:nvSpPr>
        <p:spPr>
          <a:xfrm>
            <a:off x="4736225" y="1998625"/>
            <a:ext cx="2592600" cy="346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Calibri"/>
                <a:ea typeface="Calibri"/>
                <a:cs typeface="Calibri"/>
                <a:sym typeface="Calibri"/>
              </a:rPr>
              <a:t>If no HB920 reduction factors</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3" name="Google Shape;103;g25cfbd72461_0_20"/>
          <p:cNvSpPr/>
          <p:nvPr/>
        </p:nvSpPr>
        <p:spPr>
          <a:xfrm>
            <a:off x="7098025" y="1998625"/>
            <a:ext cx="105000" cy="346500"/>
          </a:xfrm>
          <a:prstGeom prst="down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highlight>
                <a:srgbClr val="FFFF00"/>
              </a:highlight>
              <a:uLnTx/>
              <a:uFillTx/>
              <a:latin typeface="Calibri"/>
              <a:ea typeface="Calibri"/>
              <a:cs typeface="Calibri"/>
              <a:sym typeface="Calibri"/>
            </a:endParaRPr>
          </a:p>
        </p:txBody>
      </p:sp>
      <p:sp>
        <p:nvSpPr>
          <p:cNvPr id="104" name="Google Shape;104;g25cfbd72461_0_20"/>
          <p:cNvSpPr/>
          <p:nvPr/>
        </p:nvSpPr>
        <p:spPr>
          <a:xfrm>
            <a:off x="1272225" y="2680925"/>
            <a:ext cx="105000" cy="393600"/>
          </a:xfrm>
          <a:prstGeom prst="down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5" name="Google Shape;105;g25cfbd72461_0_20"/>
          <p:cNvSpPr/>
          <p:nvPr/>
        </p:nvSpPr>
        <p:spPr>
          <a:xfrm>
            <a:off x="4778200" y="2733400"/>
            <a:ext cx="105000" cy="393600"/>
          </a:xfrm>
          <a:prstGeom prst="down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6" name="Google Shape;106;g25cfbd72461_0_20"/>
          <p:cNvSpPr/>
          <p:nvPr/>
        </p:nvSpPr>
        <p:spPr>
          <a:xfrm>
            <a:off x="6730625" y="3457700"/>
            <a:ext cx="105000" cy="168000"/>
          </a:xfrm>
          <a:prstGeom prst="down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7" name="Google Shape;107;g25cfbd72461_0_20"/>
          <p:cNvSpPr txBox="1"/>
          <p:nvPr/>
        </p:nvSpPr>
        <p:spPr>
          <a:xfrm>
            <a:off x="5135100" y="2743900"/>
            <a:ext cx="1186200" cy="2520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Calibri"/>
                <a:ea typeface="Calibri"/>
                <a:cs typeface="Calibri"/>
                <a:sym typeface="Calibri"/>
              </a:rPr>
              <a:t>20 mill floor</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8" name="Google Shape;108;g25cfbd72461_0_20"/>
          <p:cNvSpPr txBox="1"/>
          <p:nvPr/>
        </p:nvSpPr>
        <p:spPr>
          <a:xfrm>
            <a:off x="1524150" y="2734675"/>
            <a:ext cx="2162400" cy="2520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400" b="0" i="0" u="none" strike="noStrike" kern="0" cap="none" spc="0" normalizeH="0" baseline="0" noProof="0">
                <a:ln>
                  <a:noFill/>
                </a:ln>
                <a:solidFill>
                  <a:srgbClr val="000000"/>
                </a:solidFill>
                <a:effectLst/>
                <a:uLnTx/>
                <a:uFillTx/>
                <a:latin typeface="Calibri"/>
                <a:ea typeface="Calibri"/>
                <a:cs typeface="Calibri"/>
                <a:sym typeface="Calibri"/>
              </a:rPr>
              <a:t>Class I effective rate </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9" name="Google Shape;109;g25cfbd72461_0_20"/>
          <p:cNvSpPr txBox="1"/>
          <p:nvPr/>
        </p:nvSpPr>
        <p:spPr>
          <a:xfrm>
            <a:off x="7066550" y="3352700"/>
            <a:ext cx="1553400" cy="346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Calibri"/>
                <a:ea typeface="Calibri"/>
                <a:cs typeface="Calibri"/>
                <a:sym typeface="Calibri"/>
              </a:rPr>
              <a:t>Substitute levy</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110;g25cfbd72461_0_20"/>
          <p:cNvSpPr txBox="1"/>
          <p:nvPr/>
        </p:nvSpPr>
        <p:spPr>
          <a:xfrm>
            <a:off x="25242" y="940526"/>
            <a:ext cx="993660" cy="1058099"/>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0" i="0" u="none" strike="noStrike" kern="0" cap="none" spc="0" normalizeH="0" baseline="0" noProof="0" dirty="0">
                <a:ln>
                  <a:noFill/>
                </a:ln>
                <a:solidFill>
                  <a:srgbClr val="000000"/>
                </a:solidFill>
                <a:effectLst/>
                <a:uLnTx/>
                <a:uFillTx/>
                <a:latin typeface="Calibri"/>
                <a:ea typeface="Calibri"/>
                <a:cs typeface="Calibri"/>
                <a:sym typeface="Calibri"/>
              </a:rPr>
              <a:t>Without HB920 your property taxes would be 150% higher than they currently are</a:t>
            </a:r>
            <a:endParaRPr kumimoji="0" sz="1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11696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pic>
        <p:nvPicPr>
          <p:cNvPr id="8" name="Picture 7"/>
          <p:cNvPicPr>
            <a:picLocks noChangeAspect="1"/>
          </p:cNvPicPr>
          <p:nvPr/>
        </p:nvPicPr>
        <p:blipFill>
          <a:blip r:embed="rId2"/>
          <a:stretch>
            <a:fillRect/>
          </a:stretch>
        </p:blipFill>
        <p:spPr>
          <a:xfrm>
            <a:off x="712562" y="993229"/>
            <a:ext cx="6849381" cy="3835431"/>
          </a:xfrm>
          <a:prstGeom prst="rect">
            <a:avLst/>
          </a:prstGeom>
        </p:spPr>
      </p:pic>
      <p:sp>
        <p:nvSpPr>
          <p:cNvPr id="11" name="TextBox 10"/>
          <p:cNvSpPr txBox="1"/>
          <p:nvPr/>
        </p:nvSpPr>
        <p:spPr>
          <a:xfrm>
            <a:off x="7801429" y="1799771"/>
            <a:ext cx="1219729" cy="2893100"/>
          </a:xfrm>
          <a:prstGeom prst="rect">
            <a:avLst/>
          </a:prstGeom>
          <a:noFill/>
        </p:spPr>
        <p:txBody>
          <a:bodyPr wrap="square" rtlCol="0">
            <a:spAutoFit/>
          </a:bodyPr>
          <a:lstStyle/>
          <a:p>
            <a:r>
              <a:rPr lang="en-US" dirty="0" smtClean="0"/>
              <a:t>Revenue is going up annually due to being on the 20 mill floor. However it’s not going up fast enough to cover costs from inflation and growth</a:t>
            </a:r>
            <a:endParaRPr lang="en-US" dirty="0"/>
          </a:p>
        </p:txBody>
      </p:sp>
    </p:spTree>
    <p:extLst>
      <p:ext uri="{BB962C8B-B14F-4D97-AF65-F5344CB8AC3E}">
        <p14:creationId xmlns:p14="http://schemas.microsoft.com/office/powerpoint/2010/main" val="3830436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1400" dirty="0" smtClean="0"/>
              <a:t>Warren County Tax Rates</a:t>
            </a:r>
            <a:endParaRPr lang="en-US" sz="14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4" name="Title 3"/>
          <p:cNvSpPr>
            <a:spLocks noGrp="1"/>
          </p:cNvSpPr>
          <p:nvPr>
            <p:ph type="title"/>
          </p:nvPr>
        </p:nvSpPr>
        <p:spPr/>
        <p:txBody>
          <a:bodyPr/>
          <a:lstStyle/>
          <a:p>
            <a:pPr algn="ctr"/>
            <a:r>
              <a:rPr lang="en-US" dirty="0" smtClean="0"/>
              <a:t>Class I Effective Rates </a:t>
            </a:r>
            <a:endParaRPr lang="en-US" dirty="0"/>
          </a:p>
        </p:txBody>
      </p:sp>
      <p:pic>
        <p:nvPicPr>
          <p:cNvPr id="8" name="Picture Placeholder 7"/>
          <p:cNvPicPr>
            <a:picLocks noGrp="1" noChangeAspect="1"/>
          </p:cNvPicPr>
          <p:nvPr>
            <p:ph type="pic" idx="2"/>
          </p:nvPr>
        </p:nvPicPr>
        <p:blipFill>
          <a:blip r:embed="rId3"/>
          <a:srcRect l="3853" r="3853"/>
          <a:stretch>
            <a:fillRect/>
          </a:stretch>
        </p:blipFill>
        <p:spPr>
          <a:xfrm>
            <a:off x="4724100" y="1158241"/>
            <a:ext cx="3423600" cy="3658308"/>
          </a:xfrm>
          <a:prstGeom prst="rect">
            <a:avLst/>
          </a:prstGeom>
        </p:spPr>
      </p:pic>
      <p:pic>
        <p:nvPicPr>
          <p:cNvPr id="7" name="Picture 6"/>
          <p:cNvPicPr>
            <a:picLocks noChangeAspect="1"/>
          </p:cNvPicPr>
          <p:nvPr/>
        </p:nvPicPr>
        <p:blipFill>
          <a:blip r:embed="rId4"/>
          <a:stretch>
            <a:fillRect/>
          </a:stretch>
        </p:blipFill>
        <p:spPr>
          <a:xfrm>
            <a:off x="140864" y="2068088"/>
            <a:ext cx="4376949" cy="2009775"/>
          </a:xfrm>
          <a:prstGeom prst="rect">
            <a:avLst/>
          </a:prstGeom>
        </p:spPr>
      </p:pic>
      <p:sp>
        <p:nvSpPr>
          <p:cNvPr id="9" name="Down Arrow 8"/>
          <p:cNvSpPr/>
          <p:nvPr/>
        </p:nvSpPr>
        <p:spPr>
          <a:xfrm>
            <a:off x="7538720" y="1815253"/>
            <a:ext cx="176107" cy="508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val="3114167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boro Slide Deck">
  <a:themeElements>
    <a:clrScheme name="Simple Light">
      <a:dk1>
        <a:srgbClr val="000000"/>
      </a:dk1>
      <a:lt1>
        <a:srgbClr val="FFFFFF"/>
      </a:lt1>
      <a:dk2>
        <a:srgbClr val="999999"/>
      </a:dk2>
      <a:lt2>
        <a:srgbClr val="EEEEEE"/>
      </a:lt2>
      <a:accent1>
        <a:srgbClr val="004A98"/>
      </a:accent1>
      <a:accent2>
        <a:srgbClr val="004A98"/>
      </a:accent2>
      <a:accent3>
        <a:srgbClr val="004A98"/>
      </a:accent3>
      <a:accent4>
        <a:srgbClr val="004A98"/>
      </a:accent4>
      <a:accent5>
        <a:srgbClr val="004A98"/>
      </a:accent5>
      <a:accent6>
        <a:srgbClr val="004A98"/>
      </a:accent6>
      <a:hlink>
        <a:srgbClr val="004A9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6583</TotalTime>
  <Words>1498</Words>
  <Application>Microsoft Office PowerPoint</Application>
  <PresentationFormat>On-screen Show (16:9)</PresentationFormat>
  <Paragraphs>132</Paragraphs>
  <Slides>23</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Teko SemiBold</vt:lpstr>
      <vt:lpstr>Calibri</vt:lpstr>
      <vt:lpstr>Teko Medium</vt:lpstr>
      <vt:lpstr>Montserrat</vt:lpstr>
      <vt:lpstr>Teko</vt:lpstr>
      <vt:lpstr>Springboro Slide Deck</vt:lpstr>
      <vt:lpstr>November 2023 Forecast  </vt:lpstr>
      <vt:lpstr>Forecast Overview </vt:lpstr>
      <vt:lpstr>Revenue</vt:lpstr>
      <vt:lpstr>General Fund Revenue by Source</vt:lpstr>
      <vt:lpstr>Revenue Assumptions – November 2023  </vt:lpstr>
      <vt:lpstr>Property Taxes</vt:lpstr>
      <vt:lpstr>Property Taxes</vt:lpstr>
      <vt:lpstr>PowerPoint Presentation</vt:lpstr>
      <vt:lpstr>Class I Effective Rates </vt:lpstr>
      <vt:lpstr>State Funding  &amp; the Guarantee</vt:lpstr>
      <vt:lpstr>State Funding/Enrollment  (Over Time)</vt:lpstr>
      <vt:lpstr>Revenue Summary – November 2023</vt:lpstr>
      <vt:lpstr>Expenditures</vt:lpstr>
      <vt:lpstr>General Fund Expenses by Object</vt:lpstr>
      <vt:lpstr>Expenditure Assumptions – November 2023  </vt:lpstr>
      <vt:lpstr>Expense Summary – November 2023</vt:lpstr>
      <vt:lpstr>Summary Forecast FY24-FY28</vt:lpstr>
      <vt:lpstr>Deficit Spending anticipated in all 5 forecasted years</vt:lpstr>
      <vt:lpstr>Current and Long-Term Fiscal Health </vt:lpstr>
      <vt:lpstr>FIVE YEAR FORECAST ASSUMPTIONS -  EXPENSES</vt:lpstr>
      <vt:lpstr>PowerPoint Presentation</vt:lpstr>
      <vt:lpstr>Five Year Forecast FY24-FY28</vt:lpstr>
      <vt:lpstr>Springboro Schools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 2023 Forecast Update</dc:title>
  <dc:creator>Terrah Stacy</dc:creator>
  <cp:lastModifiedBy>Terrah Stacy</cp:lastModifiedBy>
  <cp:revision>47</cp:revision>
  <cp:lastPrinted>2023-11-08T18:44:13Z</cp:lastPrinted>
  <dcterms:modified xsi:type="dcterms:W3CDTF">2023-11-10T13:41:42Z</dcterms:modified>
</cp:coreProperties>
</file>